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613" autoAdjust="0"/>
  </p:normalViewPr>
  <p:slideViewPr>
    <p:cSldViewPr>
      <p:cViewPr varScale="1">
        <p:scale>
          <a:sx n="51" d="100"/>
          <a:sy n="51" d="100"/>
        </p:scale>
        <p:origin x="-10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7DC8-7520-45FF-A3D0-F0D4884DC0F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F5AE-952A-4582-A9E2-1C175FD29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D78BBFD-01EC-4DC6-88BF-F0BEE16A363A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134294-85EA-479A-BC04-E17B6BA9F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CE7490-BA63-4507-B4DB-C5A866EA37D8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DC0F5-C27B-49B0-A4BE-7B82020D3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E60F37-3D9D-4947-9BE1-D7D31058F7CE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5A538-E9CD-4470-BCFF-4B65AF1AD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BA27A-B067-4D61-89F9-7324241A55A0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5F677D-B92C-4C8E-9711-FCA7F4976E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CB7F894F-91E2-4D15-971A-A81DD2EEA956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CDCF4F-9602-4583-9CDC-EF32E38135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F0362B-1DB0-41B5-85F0-0835216ED97C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9CD21D9-A2B7-40F3-BB40-558D40998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915851-BB19-404C-8CA1-29F65B0471D2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0A9AFFBE-32DC-440F-96A1-B8C557000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73A113-7D35-488B-9748-280615191433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D71FBD-8C12-413C-B270-33C00E650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26ED16-20ED-487C-A166-3579D0A3185B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4F8251-B58B-4297-8363-042A31ACD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06A992D5-A0B2-4A6B-952B-F38802C014FA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8ABEAF2-F2D9-4B63-B120-DA3C9629FD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39F1ABCE-FF21-4C68-B91A-6983928F7E4E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5B7ADC-3C27-4FE7-B11C-DB78B0183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5DA8FC82-49F1-49D3-B707-28DC85F9EC35}" type="datetimeFigureOut">
              <a:rPr lang="en-US" smtClean="0"/>
              <a:pPr>
                <a:defRPr/>
              </a:pPr>
              <a:t>9/12/2011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9BB238A-E811-4761-B14C-D85EBC67A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22098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charset="0"/>
                <a:cs typeface="Arial" charset="0"/>
              </a:rPr>
              <a:t>SSUSH1 The student will describe European settlement in North America during the 17</a:t>
            </a:r>
            <a:r>
              <a:rPr lang="en-US" sz="4200" baseline="30000" dirty="0" smtClean="0">
                <a:latin typeface="Arial" charset="0"/>
                <a:cs typeface="Arial" charset="0"/>
              </a:rPr>
              <a:t>th</a:t>
            </a:r>
            <a:r>
              <a:rPr lang="en-US" sz="4200" dirty="0" smtClean="0">
                <a:latin typeface="Arial" charset="0"/>
                <a:cs typeface="Arial" charset="0"/>
              </a:rPr>
              <a:t> century.</a:t>
            </a:r>
          </a:p>
        </p:txBody>
      </p:sp>
      <p:pic>
        <p:nvPicPr>
          <p:cNvPr id="3" name="Picture 2" descr="Colonial peri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4495800" cy="2762250"/>
          </a:xfrm>
          <a:prstGeom prst="rect">
            <a:avLst/>
          </a:prstGeom>
        </p:spPr>
      </p:pic>
      <p:pic>
        <p:nvPicPr>
          <p:cNvPr id="4" name="Picture 3" descr="Colonial_ Ame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3746500" cy="316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581400" y="253536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4343400" cy="5668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New England colonies were established by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Puritans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present-day Massachusetts.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the colonists came with their whole family to pursue a better life &amp;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practice religion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they saw fit.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 result of strict religious beliefs, the Puritans were not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tolerant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religious beliefs that differed from their own.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Rhode Island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founded by religious dissenters from Massachusetts who were more tolerant of different religious beliefs.</a:t>
            </a:r>
          </a:p>
        </p:txBody>
      </p:sp>
      <p:pic>
        <p:nvPicPr>
          <p:cNvPr id="20483" name="Content Placeholder 4" descr="massachusetts-bay-colony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4555" y="1646238"/>
            <a:ext cx="3205890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191000" y="9906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4038600" cy="42973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Communities were often run using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town meetings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unless the king had established control over the colony.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colonies that the king controlled, there was often an appointed royal governor &amp; a partially elected legislature.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Voting rights were limited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who belonged to the church, &amp; church membership was tightly controlled by each minister &amp; congregation. </a:t>
            </a:r>
          </a:p>
        </p:txBody>
      </p:sp>
      <p:pic>
        <p:nvPicPr>
          <p:cNvPr id="21507" name="Content Placeholder 4" descr="puritan-li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11101"/>
            <a:ext cx="4038600" cy="239623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more &amp; more children were born in America, many grew up to be adults who lacked a personal covenant (relationship) with God, the central feature of Puritanism.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response, Puritan ministers encouraged a “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Half-way Covenant”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allow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partial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church membership for the children and grandchildren of the original Puritans.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Content Placeholder 4" descr="23305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6123" y="1646238"/>
            <a:ext cx="3022754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6482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King Phillip’s War (1675–1676)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 an early and bloody conflict between English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colonists &amp; Native Americans.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was named after the leader of the Native Americans.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King Phillip’s Native American name was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Metacom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colonists died in the war, but it caused such a heavy loss of life among the Native American population that large areas of southern New England became English settlements.</a:t>
            </a:r>
          </a:p>
        </p:txBody>
      </p:sp>
      <p:pic>
        <p:nvPicPr>
          <p:cNvPr id="23555" name="Content Placeholder 6" descr="kingphil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069" y="1646238"/>
            <a:ext cx="3032861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  <a:endParaRPr lang="en-US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1686, the British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canceled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Massachusetts charter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made it an independent colony.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get more control over trade with the colonies, he combined British colonies throughout New England into a single territory governed from England called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Dominion of New England.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colonists in this territory greatly disliked this centralized authority.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1691, Massachusetts Bay became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royal colony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9" name="Content Placeholder 4" descr="kingjamesii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115" y="1646238"/>
            <a:ext cx="3620770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191000" y="6096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New England (1b)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191000" cy="5516563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 the 1690s, the famous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Salem witch trials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took place.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 a series of court hearings,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over 150 Massachusetts colonists accused of witchcraft were tried, 29 of which were convicted &amp;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hanged.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At least six more people died in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prison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Causes of the Salem witch trials included extreme religious faith, stress from a growing population &amp; its bad relations with Native Americans, &amp; the narrow opportunities for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&amp; girls to participate in Puritan society.</a:t>
            </a:r>
          </a:p>
        </p:txBody>
      </p:sp>
      <p:pic>
        <p:nvPicPr>
          <p:cNvPr id="25603" name="Content Placeholder 4" descr="Salem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1549"/>
            <a:ext cx="4038600" cy="29753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820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SSUSH1c: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Explain the development of the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mid-Atlantic colonies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include the Dutch settlement of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Amsterdam {New York}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the subsequent English takeover, and the settlement of </a:t>
            </a:r>
            <a:r>
              <a:rPr lang="en-US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Pennsylvania.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3735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Pennsylvania,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between New England and Virginia, was a colony founded by the religiously tolerant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Quakers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led by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William Penn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William Penn wants it to be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“Holy Experiment”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complete religious freedom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Content Placeholder 4" descr="william-pen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0489"/>
            <a:ext cx="4038600" cy="35374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495800" y="1066800"/>
            <a:ext cx="419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Mid-Atlantic</a:t>
            </a:r>
            <a:br>
              <a:rPr lang="en-US" b="1" dirty="0" smtClean="0">
                <a:latin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cs typeface="Arial" charset="0"/>
              </a:rPr>
              <a:t> Colonies (1c)</a:t>
            </a:r>
            <a:endParaRPr 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0"/>
            <a:ext cx="4419600" cy="6553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Farther north, New York was settled by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Dutch,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 called it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 Amsterdam.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1664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British conquered the colony &amp; renamed it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 York.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diverse population kept alive this center of trade &amp; commerce founded by the Dutch, whom the British invited to remain there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Dutch were the first to introduce Africans to the colonies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members of various British &amp; Dutch churches, New York also tolerated different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religions.</a:t>
            </a:r>
          </a:p>
        </p:txBody>
      </p:sp>
      <p:pic>
        <p:nvPicPr>
          <p:cNvPr id="27651" name="Content Placeholder 4" descr="newamsterdam1664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3160"/>
            <a:ext cx="4038600" cy="27921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191000" cy="55165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York’s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harbor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river systems significantly contributed to its economic growth and importance.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York’s convenient location along water trade routes allowed farmers to easily ship wheat &amp; other agricultural goods to markets in America &amp; in Europe, as well as to import manufactured goods from markets abroad.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allowed New York to grow into a major commercial hub &amp; one of the biggest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cities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British colonies.</a:t>
            </a:r>
          </a:p>
        </p:txBody>
      </p:sp>
      <p:pic>
        <p:nvPicPr>
          <p:cNvPr id="28675" name="Content Placeholder 4" descr="new-york-16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65234"/>
            <a:ext cx="4038600" cy="288796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5800" y="1066800"/>
            <a:ext cx="4191000" cy="1143000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Mid-Atlantic</a:t>
            </a:r>
            <a:b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 Colonies (1c)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SSUSH1d: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Explain the reasons for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French settlement of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Quebec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>
            <a:normAutofit fontScale="925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France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like its European rival, Great Britain, settled colonies to secure the valuable natural resources of North America &amp; export them to Europe.</a:t>
            </a:r>
          </a:p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Quebec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was the first permanent French settlement in North America.</a:t>
            </a: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Became a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fur trading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center (as did most of their settlements)</a:t>
            </a:r>
          </a:p>
        </p:txBody>
      </p:sp>
      <p:pic>
        <p:nvPicPr>
          <p:cNvPr id="29699" name="Content Placeholder 4" descr="Quebec160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8700" y="1837531"/>
            <a:ext cx="3657600" cy="4143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charset="0"/>
                <a:cs typeface="Arial" charset="0"/>
              </a:rPr>
              <a:t>SSUSH1a: </a:t>
            </a:r>
            <a:r>
              <a:rPr lang="en-US" sz="3200" dirty="0" smtClean="0"/>
              <a:t>Explain Virginia’s development; include the </a:t>
            </a:r>
            <a:r>
              <a:rPr lang="en-US" sz="3200" i="1" u="sng" dirty="0" smtClean="0">
                <a:solidFill>
                  <a:srgbClr val="FF0000"/>
                </a:solidFill>
              </a:rPr>
              <a:t>Virginia Company</a:t>
            </a:r>
            <a:r>
              <a:rPr lang="en-US" sz="3200" dirty="0" smtClean="0"/>
              <a:t>, </a:t>
            </a:r>
            <a:r>
              <a:rPr lang="en-US" sz="3200" u="sng" dirty="0" smtClean="0">
                <a:solidFill>
                  <a:srgbClr val="FF0000"/>
                </a:solidFill>
              </a:rPr>
              <a:t>tobacco cultivation</a:t>
            </a:r>
            <a:r>
              <a:rPr lang="en-US" sz="3200" dirty="0" smtClean="0"/>
              <a:t>, relationships with Native Americans such as </a:t>
            </a:r>
            <a:r>
              <a:rPr lang="en-US" sz="3200" i="1" u="sng" dirty="0" smtClean="0">
                <a:solidFill>
                  <a:srgbClr val="FF0000"/>
                </a:solidFill>
              </a:rPr>
              <a:t>Powhatan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smtClean="0"/>
              <a:t>development of the </a:t>
            </a:r>
            <a:r>
              <a:rPr lang="en-US" sz="3200" i="1" u="sng" dirty="0" smtClean="0">
                <a:solidFill>
                  <a:srgbClr val="FF0000"/>
                </a:solidFill>
              </a:rPr>
              <a:t>House of Burgesses</a:t>
            </a:r>
            <a:r>
              <a:rPr lang="en-US" sz="3200" dirty="0" smtClean="0"/>
              <a:t>, </a:t>
            </a:r>
            <a:r>
              <a:rPr lang="en-US" sz="3200" i="1" u="sng" dirty="0" smtClean="0">
                <a:solidFill>
                  <a:srgbClr val="FF0000"/>
                </a:solidFill>
              </a:rPr>
              <a:t>Bacon’s Rebellion</a:t>
            </a:r>
            <a:r>
              <a:rPr lang="en-US" sz="3200" dirty="0" smtClean="0"/>
              <a:t>, and the development of </a:t>
            </a:r>
            <a:r>
              <a:rPr lang="en-US" sz="3200" dirty="0" smtClean="0">
                <a:solidFill>
                  <a:srgbClr val="FF0000"/>
                </a:solidFill>
              </a:rPr>
              <a:t>slavery.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3200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http://www.history.com/classroom/jamestownstory/images/JAMESTOWN_OVERVIEW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0321">
            <a:off x="386780" y="3430729"/>
            <a:ext cx="3077707" cy="2133600"/>
          </a:xfrm>
          <a:prstGeom prst="rect">
            <a:avLst/>
          </a:prstGeom>
          <a:noFill/>
        </p:spPr>
      </p:pic>
      <p:pic>
        <p:nvPicPr>
          <p:cNvPr id="6" name="Picture 8" descr="http://www.vahistorical.org/img/research/tacl_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2667000" cy="3076486"/>
          </a:xfrm>
          <a:prstGeom prst="rect">
            <a:avLst/>
          </a:prstGeom>
          <a:noFill/>
        </p:spPr>
      </p:pic>
      <p:pic>
        <p:nvPicPr>
          <p:cNvPr id="7" name="Picture 2" descr="http://www.history.navy.mil/danfs/photos/jamestown-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1364">
            <a:off x="5975192" y="3719811"/>
            <a:ext cx="2908300" cy="225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Quebec (1d)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267200" cy="5516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French instructed their colonists to spread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Catholic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faith in the New World.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British encouraged their colonists to establish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Protestantism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but the British were more interested in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wealth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natural resources the colonists could send back to Britain.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Still, the reason many British colonists moved to the New World was for the opportunity to establish societies tolerant of, &amp; built on, their own religious beliefs.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Content Placeholder 4" descr="Fur_tra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8672"/>
            <a:ext cx="4038600" cy="266109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SSUSH1e: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Analyze the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of location and place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on colonial settlement, transportation, and economic development; include southern, middle, and New England colonies.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Content Placeholder 3" descr="Colon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286000"/>
            <a:ext cx="3048000" cy="42862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and Place -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England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Geographic features of land encouraged creation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family farms [No need for slaves]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Establishment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churches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towns built around church congregations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Colonists had little to trade to “Mother” country/England so precedent of illegal trading/smuggling common in New England – precedent of commerce and business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intolerance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led to creation of other colonies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sentiment led to view of slavery as evil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and Place -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Virginia and the South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Geographic features of land encouraged creation of large farms/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plantations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cultivate cash crops/ tobacco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Colonists main trading partner “Mother” country/England so plantations located near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rivers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transport cash crops to England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Religious hypocrisy led to view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slavery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good for “savages”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Economic greed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led to view of slavery as necessary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and Place -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Mid-Atlantic Colonies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Geographic features of land encouraged creation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farms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Colonists main trading partner other colonies and then Mother England – need for infrastructure to bring goods to eastern/southern colonies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Proximity to Native Americans led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peaceful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coexistence between colonists and American Indians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key characteristic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Philadelphia and New York – led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diversity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cultures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Virginia (1a)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4906963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first permanent English colony in North America was Virginia. 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It was a business venture of the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Virginia Company,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an English firm that planned to make money by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sending people to America to find gold &amp; other valuable natural resources &amp; then ship the resources back to England. 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Virginia Company established a legislative assembly that was similar to England’s Parliament, called the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House of Burgesses. </a:t>
            </a:r>
          </a:p>
          <a:p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House of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Burgesses was the first European-type legislative body in the New World &amp; the first representative legislative body in the New World.</a:t>
            </a:r>
          </a:p>
        </p:txBody>
      </p:sp>
      <p:pic>
        <p:nvPicPr>
          <p:cNvPr id="15363" name="Content Placeholder 6" descr="hall_of_presidents_house_of_burgesses_example_bennett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93779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Virginia (1a)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343400" cy="55165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People were sent from England to work for the Virginia Company.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They discovered no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but learned how to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cultivate tobacco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John Rolfe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proved it could be profitable.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Tobacco quickly became a major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cash crop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an important source of wealth in Virginia.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also helped to create major social &amp; economic divisions between those who owned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those who did not.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Additionally, tobacco cultivation was labor-intensive, &amp; the Virginia colony’s economy became highly dependent 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slavery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7" name="Content Placeholder 4" descr="tobacco%20crop%20sm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2339" y="1646238"/>
            <a:ext cx="315032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3657600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Labor  in  Virginia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09600" y="1784702"/>
            <a:ext cx="8077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settlement was encouraged by   	“</a:t>
            </a:r>
            <a:r>
              <a:rPr lang="en-US" sz="3200" b="1" u="sng" dirty="0" err="1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headright</a:t>
            </a:r>
            <a:r>
              <a:rPr lang="en-US" sz="32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 system”:  gave </a:t>
            </a:r>
            <a:r>
              <a:rPr lang="en-US" sz="3200" b="1" u="sng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50</a:t>
            </a:r>
            <a:r>
              <a:rPr lang="en-US" sz="32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 acres of 	land to any settler who came to VA</a:t>
            </a:r>
          </a:p>
          <a:p>
            <a:pPr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endParaRPr lang="en-US" sz="1050" b="1" dirty="0">
              <a:effectLst>
                <a:outerShdw blurRad="38100" dist="38100" dir="2700000" algn="tl">
                  <a:srgbClr val="444D26"/>
                </a:outerShdw>
              </a:effectLst>
              <a:latin typeface="Constantia" pitchFamily="18" charset="0"/>
            </a:endParaRPr>
          </a:p>
          <a:p>
            <a:pPr lvl="2" eaLnBrk="0" hangingPunct="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encouraged wealthy to bring over more </a:t>
            </a:r>
            <a:r>
              <a:rPr lang="en-US" sz="2400" b="1" u="sng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indentured servants</a:t>
            </a:r>
          </a:p>
          <a:p>
            <a:pPr lvl="2" eaLnBrk="0" hangingPunct="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Indentured servants work for a set number of years to repay the person who paid for them to come to the colonies </a:t>
            </a:r>
          </a:p>
          <a:p>
            <a:pPr lvl="2" eaLnBrk="0" hangingPunct="0"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endParaRPr lang="en-US" sz="900" b="1" dirty="0">
              <a:effectLst>
                <a:outerShdw blurRad="38100" dist="38100" dir="2700000" algn="tl">
                  <a:srgbClr val="444D26"/>
                </a:outerShdw>
              </a:effectLst>
              <a:latin typeface="Constantia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endParaRPr lang="en-US" sz="1050" b="1" dirty="0">
              <a:effectLst>
                <a:outerShdw blurRad="38100" dist="38100" dir="2700000" algn="tl">
                  <a:srgbClr val="444D26"/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  <a:tab pos="914400" algn="l"/>
                <a:tab pos="1371600" algn="l"/>
                <a:tab pos="15430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1619  first </a:t>
            </a:r>
            <a:r>
              <a:rPr lang="en-US" sz="3200" b="1" u="sng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Africans</a:t>
            </a:r>
            <a:r>
              <a:rPr lang="en-US" sz="32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pitchFamily="18" charset="0"/>
                <a:cs typeface="Times New Roman" pitchFamily="18" charset="0"/>
              </a:rPr>
              <a:t> arrive, most likely as indentured servants</a:t>
            </a:r>
            <a:endParaRPr lang="en-US" sz="2400" b="1" dirty="0">
              <a:effectLst>
                <a:outerShdw blurRad="38100" dist="38100" dir="2700000" algn="tl">
                  <a:srgbClr val="444D26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Arial" charset="0"/>
              </a:rPr>
              <a:t>Virginia (1a)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Virginia (1a)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91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Virginia’s rich soil, temperate climate, coastal harbors, &amp; river systems aided the colony’s growth, especially the Jamestown settlement.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Easy access to commercial waterways allowed colonists to export tobacco &amp; other natural resources to England, as well as to import much-needed manufactured goods from English markets.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trans-Atlantic trade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it possible for the colony to prosper and expand.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Content Placeholder 4" descr="Jamestown%20Fo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438400"/>
            <a:ext cx="4294188" cy="246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Virginia (1a)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267200" cy="5592763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Native Americans had lived for centuries on the land the English settlers called Virginia.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 notable Native American chieftain in the region was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Powhatan.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Soon after the English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settlers arrived, they forced the Native Americans off their own land so it could be used by the settlers for agricultural purposes, especially to grow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tobacco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Their actions caused many Native Americans to flee the region &amp; seek new places to live.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However, all the colonists did not own land.</a:t>
            </a:r>
          </a:p>
        </p:txBody>
      </p:sp>
      <p:pic>
        <p:nvPicPr>
          <p:cNvPr id="18435" name="Content Placeholder 4" descr="powhata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9295" y="1646238"/>
            <a:ext cx="3296409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Virginia (1a)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4191000" cy="6019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Poor English and slave colonists staged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uprising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against the governor &amp; his landowning supporters.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what is called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Bacon’s Rebellion,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landless rebels wanted harsher action against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Native Americans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more land would be available to the colonists.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rebellion was put down, &amp; the Virginia House of Burgesses passed laws to regulate slavery so poor white colonists would no longer side with slaves against rich white colonists.</a:t>
            </a:r>
          </a:p>
        </p:txBody>
      </p:sp>
      <p:pic>
        <p:nvPicPr>
          <p:cNvPr id="19459" name="Content Placeholder 4" descr="nathaniel-ba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5514" y="1646238"/>
            <a:ext cx="3503971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SSUSH1b: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settlement of New England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include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religious reasons,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relations with Native Americans [e.g.,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King Phillip’s War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establishment of town meetings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development of a legislature, religious tensions that led to the founding of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Rhode Island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half-way covenant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Salem Witch Trials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loss of the </a:t>
            </a:r>
            <a:r>
              <a:rPr lang="en-US" sz="2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Massachusetts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charter and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 to a royal colony. </a:t>
            </a:r>
            <a:b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yoism.org/images/FreedomOfReligio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2133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280</TotalTime>
  <Words>1617</Words>
  <Application>Microsoft Office PowerPoint</Application>
  <PresentationFormat>On-screen Show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SSUSH1 The student will describe European settlement in North America during the 17th century.</vt:lpstr>
      <vt:lpstr>SSUSH1a: Explain Virginia’s development; include the Virginia Company, tobacco cultivation, relationships with Native Americans such as Powhatan, development of the House of Burgesses, Bacon’s Rebellion, and the development of slavery. </vt:lpstr>
      <vt:lpstr>Virginia (1a)</vt:lpstr>
      <vt:lpstr>Virginia (1a)</vt:lpstr>
      <vt:lpstr>Slide 5</vt:lpstr>
      <vt:lpstr>Virginia (1a)</vt:lpstr>
      <vt:lpstr>Virginia (1a)</vt:lpstr>
      <vt:lpstr>Virginia (1a)</vt:lpstr>
      <vt:lpstr>SSUSH1b: Describe the settlement of New England; include religious reasons, relations with Native Americans [e.g., King Phillip’s War], the establishment of town meetings and development of a legislature, religious tensions that led to the founding of Rhode Island, the half-way covenant, Salem Witch Trials, and the loss of the Massachusetts charter and the transition to a royal colony.   </vt:lpstr>
      <vt:lpstr>New England (1b)</vt:lpstr>
      <vt:lpstr>New England (1b)</vt:lpstr>
      <vt:lpstr>New England (1b)</vt:lpstr>
      <vt:lpstr>New England (1b)</vt:lpstr>
      <vt:lpstr>New England (1b)</vt:lpstr>
      <vt:lpstr>New England (1b)</vt:lpstr>
      <vt:lpstr>SSUSH1c: Explain the development of the mid-Atlantic colonies; include the Dutch settlement of New Amsterdam {New York} and the subsequent English takeover, and the settlement of Pennsylvania.  </vt:lpstr>
      <vt:lpstr>Mid-Atlantic  Colonies (1c)</vt:lpstr>
      <vt:lpstr>Slide 18</vt:lpstr>
      <vt:lpstr>SSUSH1d: Explain the reasons for French settlement of Quebec. </vt:lpstr>
      <vt:lpstr>Quebec (1d)</vt:lpstr>
      <vt:lpstr>SSUSH1e: Analyze the impact of location and place on colonial settlement, transportation, and economic development; include southern, middle, and New England colonies. </vt:lpstr>
      <vt:lpstr>Location and Place - Geography</vt:lpstr>
      <vt:lpstr>Location and Place - Geography</vt:lpstr>
      <vt:lpstr>Location and Place - Geography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SSUSH1 The student will describe European settlement in North America during the 17th century.</dc:title>
  <dc:creator>Brian Ely</dc:creator>
  <cp:lastModifiedBy>jcarter</cp:lastModifiedBy>
  <cp:revision>32</cp:revision>
  <dcterms:created xsi:type="dcterms:W3CDTF">2010-06-08T12:45:17Z</dcterms:created>
  <dcterms:modified xsi:type="dcterms:W3CDTF">2011-09-12T14:30:02Z</dcterms:modified>
</cp:coreProperties>
</file>