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11" r:id="rId3"/>
    <p:sldId id="304" r:id="rId4"/>
    <p:sldId id="306" r:id="rId5"/>
    <p:sldId id="302" r:id="rId6"/>
    <p:sldId id="307" r:id="rId7"/>
    <p:sldId id="308" r:id="rId8"/>
    <p:sldId id="309" r:id="rId9"/>
    <p:sldId id="265" r:id="rId10"/>
    <p:sldId id="267" r:id="rId11"/>
    <p:sldId id="268" r:id="rId12"/>
    <p:sldId id="269" r:id="rId13"/>
    <p:sldId id="270" r:id="rId14"/>
    <p:sldId id="271" r:id="rId15"/>
    <p:sldId id="257" r:id="rId16"/>
    <p:sldId id="258" r:id="rId17"/>
    <p:sldId id="259" r:id="rId18"/>
    <p:sldId id="260" r:id="rId19"/>
    <p:sldId id="261" r:id="rId20"/>
    <p:sldId id="262" r:id="rId21"/>
    <p:sldId id="263" r:id="rId22"/>
    <p:sldId id="264" r:id="rId23"/>
    <p:sldId id="272" r:id="rId24"/>
    <p:sldId id="273" r:id="rId25"/>
    <p:sldId id="274" r:id="rId26"/>
    <p:sldId id="275" r:id="rId27"/>
    <p:sldId id="276" r:id="rId28"/>
    <p:sldId id="277" r:id="rId29"/>
    <p:sldId id="278" r:id="rId30"/>
    <p:sldId id="279" r:id="rId31"/>
    <p:sldId id="280" r:id="rId32"/>
    <p:sldId id="281" r:id="rId33"/>
    <p:sldId id="284" r:id="rId34"/>
    <p:sldId id="282" r:id="rId35"/>
    <p:sldId id="283" r:id="rId36"/>
    <p:sldId id="287" r:id="rId37"/>
    <p:sldId id="285" r:id="rId38"/>
    <p:sldId id="286" r:id="rId39"/>
    <p:sldId id="299" r:id="rId40"/>
    <p:sldId id="288" r:id="rId41"/>
    <p:sldId id="289" r:id="rId42"/>
    <p:sldId id="290" r:id="rId43"/>
    <p:sldId id="291" r:id="rId44"/>
    <p:sldId id="292" r:id="rId45"/>
    <p:sldId id="293" r:id="rId46"/>
    <p:sldId id="294" r:id="rId47"/>
    <p:sldId id="295" r:id="rId48"/>
    <p:sldId id="296" r:id="rId49"/>
    <p:sldId id="298" r:id="rId50"/>
    <p:sldId id="29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8" autoAdjust="0"/>
    <p:restoredTop sz="94711" autoAdjust="0"/>
  </p:normalViewPr>
  <p:slideViewPr>
    <p:cSldViewPr>
      <p:cViewPr varScale="1">
        <p:scale>
          <a:sx n="42" d="100"/>
          <a:sy n="42" d="100"/>
        </p:scale>
        <p:origin x="-108" y="-816"/>
      </p:cViewPr>
      <p:guideLst>
        <p:guide orient="horz" pos="2160"/>
        <p:guide pos="2880"/>
      </p:guideLst>
    </p:cSldViewPr>
  </p:slideViewPr>
  <p:outlineViewPr>
    <p:cViewPr>
      <p:scale>
        <a:sx n="33" d="100"/>
        <a:sy n="33" d="100"/>
      </p:scale>
      <p:origin x="6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F0125ED-2E2D-40E6-B959-0614CE9F0AFB}" type="datetimeFigureOut">
              <a:rPr lang="en-US" smtClean="0"/>
              <a:pPr/>
              <a:t>11/10/2011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455FA00-5155-4252-9192-4E9C182C97C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0125ED-2E2D-40E6-B959-0614CE9F0AFB}" type="datetimeFigureOut">
              <a:rPr lang="en-US" smtClean="0"/>
              <a:pPr/>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FA00-5155-4252-9192-4E9C182C97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F0125ED-2E2D-40E6-B959-0614CE9F0AFB}" type="datetimeFigureOut">
              <a:rPr lang="en-US" smtClean="0"/>
              <a:pPr/>
              <a:t>11/10/2011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455FA00-5155-4252-9192-4E9C182C97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4F78C5-8B15-4B4E-895A-8189335447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F0125ED-2E2D-40E6-B959-0614CE9F0AFB}" type="datetimeFigureOut">
              <a:rPr lang="en-US" smtClean="0"/>
              <a:pPr/>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55FA00-5155-4252-9192-4E9C182C97C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F0125ED-2E2D-40E6-B959-0614CE9F0AFB}" type="datetimeFigureOut">
              <a:rPr lang="en-US" smtClean="0"/>
              <a:pPr/>
              <a:t>11/10/2011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455FA00-5155-4252-9192-4E9C182C97C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F0125ED-2E2D-40E6-B959-0614CE9F0AFB}" type="datetimeFigureOut">
              <a:rPr lang="en-US" smtClean="0"/>
              <a:pPr/>
              <a:t>11/10/2011</a:t>
            </a:fld>
            <a:endParaRPr lang="en-US"/>
          </a:p>
        </p:txBody>
      </p:sp>
      <p:sp>
        <p:nvSpPr>
          <p:cNvPr id="10" name="Slide Number Placeholder 9"/>
          <p:cNvSpPr>
            <a:spLocks noGrp="1"/>
          </p:cNvSpPr>
          <p:nvPr>
            <p:ph type="sldNum" sz="quarter" idx="16"/>
          </p:nvPr>
        </p:nvSpPr>
        <p:spPr/>
        <p:txBody>
          <a:bodyPr rtlCol="0"/>
          <a:lstStyle/>
          <a:p>
            <a:fld id="{8455FA00-5155-4252-9192-4E9C182C97C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F0125ED-2E2D-40E6-B959-0614CE9F0AFB}" type="datetimeFigureOut">
              <a:rPr lang="en-US" smtClean="0"/>
              <a:pPr/>
              <a:t>11/10/2011</a:t>
            </a:fld>
            <a:endParaRPr lang="en-US"/>
          </a:p>
        </p:txBody>
      </p:sp>
      <p:sp>
        <p:nvSpPr>
          <p:cNvPr id="12" name="Slide Number Placeholder 11"/>
          <p:cNvSpPr>
            <a:spLocks noGrp="1"/>
          </p:cNvSpPr>
          <p:nvPr>
            <p:ph type="sldNum" sz="quarter" idx="16"/>
          </p:nvPr>
        </p:nvSpPr>
        <p:spPr/>
        <p:txBody>
          <a:bodyPr rtlCol="0"/>
          <a:lstStyle/>
          <a:p>
            <a:fld id="{8455FA00-5155-4252-9192-4E9C182C97C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0125ED-2E2D-40E6-B959-0614CE9F0AFB}" type="datetimeFigureOut">
              <a:rPr lang="en-US" smtClean="0"/>
              <a:pPr/>
              <a:t>11/10/2011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455FA00-5155-4252-9192-4E9C182C97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125ED-2E2D-40E6-B959-0614CE9F0AFB}" type="datetimeFigureOut">
              <a:rPr lang="en-US" smtClean="0"/>
              <a:pPr/>
              <a:t>11/10/2011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455FA00-5155-4252-9192-4E9C182C97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F0125ED-2E2D-40E6-B959-0614CE9F0AFB}" type="datetimeFigureOut">
              <a:rPr lang="en-US" smtClean="0"/>
              <a:pPr/>
              <a:t>11/10/2011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455FA00-5155-4252-9192-4E9C182C97C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F0125ED-2E2D-40E6-B959-0614CE9F0AFB}" type="datetimeFigureOut">
              <a:rPr lang="en-US" smtClean="0"/>
              <a:pPr/>
              <a:t>11/10/2011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455FA00-5155-4252-9192-4E9C182C97C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F0125ED-2E2D-40E6-B959-0614CE9F0AFB}" type="datetimeFigureOut">
              <a:rPr lang="en-US" smtClean="0"/>
              <a:pPr/>
              <a:t>11/10/2011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455FA00-5155-4252-9192-4E9C182C97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1"/>
            <a:ext cx="7772400" cy="1771650"/>
          </a:xfrm>
        </p:spPr>
        <p:txBody>
          <a:bodyPr>
            <a:normAutofit/>
          </a:bodyPr>
          <a:lstStyle/>
          <a:p>
            <a:r>
              <a:rPr lang="en-US" sz="5400" dirty="0" smtClean="0"/>
              <a:t>Unit </a:t>
            </a:r>
            <a:r>
              <a:rPr lang="en-US" sz="5400" dirty="0" smtClean="0"/>
              <a:t>5</a:t>
            </a:r>
            <a:r>
              <a:rPr lang="en-US" sz="5400" dirty="0" smtClean="0"/>
              <a:t/>
            </a:r>
            <a:br>
              <a:rPr lang="en-US" sz="5400" dirty="0" smtClean="0"/>
            </a:br>
            <a:r>
              <a:rPr lang="en-US" sz="4000" dirty="0"/>
              <a:t>(</a:t>
            </a:r>
            <a:r>
              <a:rPr lang="en-US" sz="4000" dirty="0" smtClean="0"/>
              <a:t>Standards </a:t>
            </a:r>
            <a:r>
              <a:rPr lang="en-US" sz="4000" dirty="0" smtClean="0"/>
              <a:t>11-14</a:t>
            </a:r>
            <a:r>
              <a:rPr lang="en-US" sz="4000" dirty="0" smtClean="0"/>
              <a:t>)</a:t>
            </a:r>
            <a:endParaRPr lang="en-US" sz="4000" dirty="0"/>
          </a:p>
        </p:txBody>
      </p:sp>
      <p:sp>
        <p:nvSpPr>
          <p:cNvPr id="3" name="Subtitle 2"/>
          <p:cNvSpPr>
            <a:spLocks noGrp="1"/>
          </p:cNvSpPr>
          <p:nvPr>
            <p:ph type="subTitle" idx="1"/>
          </p:nvPr>
        </p:nvSpPr>
        <p:spPr>
          <a:xfrm>
            <a:off x="990600" y="3886200"/>
            <a:ext cx="7086600" cy="1981200"/>
          </a:xfrm>
        </p:spPr>
        <p:txBody>
          <a:bodyPr>
            <a:normAutofit/>
          </a:bodyPr>
          <a:lstStyle/>
          <a:p>
            <a:r>
              <a:rPr lang="en-US" dirty="0" smtClean="0"/>
              <a:t>Industrial Growth</a:t>
            </a:r>
          </a:p>
          <a:p>
            <a:r>
              <a:rPr lang="en-US" dirty="0" smtClean="0"/>
              <a:t>Progressive Era</a:t>
            </a:r>
          </a:p>
          <a:p>
            <a:r>
              <a:rPr lang="en-US" dirty="0" smtClean="0"/>
              <a:t>Foreign Relations @ turn of the Century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lis_island_image.jpg"/>
          <p:cNvPicPr>
            <a:picLocks noChangeAspect="1"/>
          </p:cNvPicPr>
          <p:nvPr/>
        </p:nvPicPr>
        <p:blipFill>
          <a:blip r:embed="rId2" cstate="print"/>
          <a:srcRect/>
          <a:stretch>
            <a:fillRect/>
          </a:stretch>
        </p:blipFill>
        <p:spPr bwMode="auto">
          <a:xfrm>
            <a:off x="0" y="0"/>
            <a:ext cx="6604000" cy="4953000"/>
          </a:xfrm>
          <a:prstGeom prst="rect">
            <a:avLst/>
          </a:prstGeom>
          <a:noFill/>
          <a:ln w="9525">
            <a:noFill/>
            <a:miter lim="800000"/>
            <a:headEnd/>
            <a:tailEnd/>
          </a:ln>
        </p:spPr>
      </p:pic>
      <p:pic>
        <p:nvPicPr>
          <p:cNvPr id="62467" name="Picture 3" descr="G:\U.S. History\Josh's US Hist\Unit 9_Gilded Age\Ellis_Angel Island pics\ellis-island-picture-3.jpg"/>
          <p:cNvPicPr>
            <a:picLocks noChangeAspect="1" noChangeArrowheads="1"/>
          </p:cNvPicPr>
          <p:nvPr/>
        </p:nvPicPr>
        <p:blipFill>
          <a:blip r:embed="rId3" cstate="print"/>
          <a:srcRect/>
          <a:stretch>
            <a:fillRect/>
          </a:stretch>
        </p:blipFill>
        <p:spPr bwMode="auto">
          <a:xfrm>
            <a:off x="-28303" y="533400"/>
            <a:ext cx="9172303" cy="6324601"/>
          </a:xfrm>
          <a:prstGeom prst="rect">
            <a:avLst/>
          </a:prstGeom>
          <a:noFill/>
          <a:ln w="9525">
            <a:noFill/>
            <a:miter lim="800000"/>
            <a:headEnd/>
            <a:tailEnd/>
          </a:ln>
        </p:spPr>
      </p:pic>
      <p:pic>
        <p:nvPicPr>
          <p:cNvPr id="62468" name="Picture 4" descr="G:\U.S. History\Josh's US Hist\Unit 9_Gilded Age\Ellis_Angel Island pics\island.bmp"/>
          <p:cNvPicPr>
            <a:picLocks noChangeAspect="1" noChangeArrowheads="1"/>
          </p:cNvPicPr>
          <p:nvPr/>
        </p:nvPicPr>
        <p:blipFill>
          <a:blip r:embed="rId4" cstate="print"/>
          <a:srcRect/>
          <a:stretch>
            <a:fillRect/>
          </a:stretch>
        </p:blipFill>
        <p:spPr bwMode="auto">
          <a:xfrm>
            <a:off x="457200" y="685800"/>
            <a:ext cx="8108950" cy="5181600"/>
          </a:xfrm>
          <a:prstGeom prst="rect">
            <a:avLst/>
          </a:prstGeom>
          <a:noFill/>
          <a:ln w="9525">
            <a:noFill/>
            <a:miter lim="800000"/>
            <a:headEnd/>
            <a:tailEnd/>
          </a:ln>
        </p:spPr>
      </p:pic>
      <p:sp>
        <p:nvSpPr>
          <p:cNvPr id="5125" name="TextBox 5"/>
          <p:cNvSpPr txBox="1">
            <a:spLocks noChangeArrowheads="1"/>
          </p:cNvSpPr>
          <p:nvPr/>
        </p:nvSpPr>
        <p:spPr bwMode="auto">
          <a:xfrm>
            <a:off x="-533400" y="5867400"/>
            <a:ext cx="4343400" cy="646113"/>
          </a:xfrm>
          <a:prstGeom prst="rect">
            <a:avLst/>
          </a:prstGeom>
          <a:noFill/>
          <a:ln w="9525">
            <a:noFill/>
            <a:miter lim="800000"/>
            <a:headEnd/>
            <a:tailEnd/>
          </a:ln>
        </p:spPr>
        <p:txBody>
          <a:bodyPr>
            <a:spAutoFit/>
          </a:bodyPr>
          <a:lstStyle/>
          <a:p>
            <a:pPr algn="ctr"/>
            <a:r>
              <a:rPr lang="en-US" sz="3600" b="1"/>
              <a:t>Ellis Island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blinds(horizontal)">
                                      <p:cBhvr>
                                        <p:cTn id="7" dur="500"/>
                                        <p:tgtEl>
                                          <p:spTgt spid="62468"/>
                                        </p:tgtEl>
                                      </p:cBhvr>
                                    </p:animEffect>
                                  </p:childTnLst>
                                  <p:subTnLst>
                                    <p:set>
                                      <p:cBhvr override="childStyle">
                                        <p:cTn dur="1" fill="hold" display="0" masterRel="nextClick" afterEffect="1"/>
                                        <p:tgtEl>
                                          <p:spTgt spid="6246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2467"/>
                                        </p:tgtEl>
                                        <p:attrNameLst>
                                          <p:attrName>style.visibility</p:attrName>
                                        </p:attrNameLst>
                                      </p:cBhvr>
                                      <p:to>
                                        <p:strVal val="visible"/>
                                      </p:to>
                                    </p:set>
                                    <p:animEffect transition="in" filter="diamond(in)">
                                      <p:cBhvr>
                                        <p:cTn id="17" dur="20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G:\U.S. History\Josh's US Hist\Unit 9_Gilded Age\Ellis_Angel Island pics\ellis island old registry room.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3491" name="Picture 3" descr="G:\U.S. History\Josh's US Hist\Unit 9_Gilded Age\Ellis_Angel Island pics\Ellis_Island_arrivals.jpg"/>
          <p:cNvPicPr>
            <a:picLocks noChangeAspect="1" noChangeArrowheads="1"/>
          </p:cNvPicPr>
          <p:nvPr/>
        </p:nvPicPr>
        <p:blipFill>
          <a:blip r:embed="rId3" cstate="print"/>
          <a:srcRect/>
          <a:stretch>
            <a:fillRect/>
          </a:stretch>
        </p:blipFill>
        <p:spPr bwMode="auto">
          <a:xfrm>
            <a:off x="1447800" y="74613"/>
            <a:ext cx="6599238" cy="6783387"/>
          </a:xfrm>
          <a:prstGeom prst="rect">
            <a:avLst/>
          </a:prstGeom>
          <a:noFill/>
          <a:ln w="9525">
            <a:noFill/>
            <a:miter lim="800000"/>
            <a:headEnd/>
            <a:tailEnd/>
          </a:ln>
        </p:spPr>
      </p:pic>
      <p:sp>
        <p:nvSpPr>
          <p:cNvPr id="6148" name="TextBox 3"/>
          <p:cNvSpPr txBox="1">
            <a:spLocks noChangeArrowheads="1"/>
          </p:cNvSpPr>
          <p:nvPr/>
        </p:nvSpPr>
        <p:spPr bwMode="auto">
          <a:xfrm>
            <a:off x="1981200" y="5867400"/>
            <a:ext cx="5181600" cy="646113"/>
          </a:xfrm>
          <a:prstGeom prst="rect">
            <a:avLst/>
          </a:prstGeom>
          <a:noFill/>
          <a:ln w="9525">
            <a:noFill/>
            <a:miter lim="800000"/>
            <a:headEnd/>
            <a:tailEnd/>
          </a:ln>
        </p:spPr>
        <p:txBody>
          <a:bodyPr>
            <a:spAutoFit/>
          </a:bodyPr>
          <a:lstStyle/>
          <a:p>
            <a:pPr algn="ctr"/>
            <a:r>
              <a:rPr lang="en-US" sz="3600" b="1">
                <a:solidFill>
                  <a:schemeClr val="bg1"/>
                </a:solidFill>
              </a:rPr>
              <a:t>Registry Room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ox(in)">
                                      <p:cBhvr>
                                        <p:cTn id="7" dur="500"/>
                                        <p:tgtEl>
                                          <p:spTgt spid="63491"/>
                                        </p:tgtEl>
                                      </p:cBhvr>
                                    </p:animEffect>
                                  </p:childTnLst>
                                  <p:subTnLst>
                                    <p:set>
                                      <p:cBhvr override="childStyle">
                                        <p:cTn dur="1" fill="hold" display="0" masterRel="nextClick" afterEffect="1"/>
                                        <p:tgtEl>
                                          <p:spTgt spid="6349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490"/>
                                        </p:tgtEl>
                                        <p:attrNameLst>
                                          <p:attrName>style.visibility</p:attrName>
                                        </p:attrNameLst>
                                      </p:cBhvr>
                                      <p:to>
                                        <p:strVal val="visible"/>
                                      </p:to>
                                    </p:set>
                                    <p:animEffect transition="in" filter="blinds(horizontal)">
                                      <p:cBhvr>
                                        <p:cTn id="12"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G:\U.S. History\Josh's US Hist\Unit 9_Gilded Age\Ellis_Angel Island pics\Ellis-Island-registry room1.jpg"/>
          <p:cNvPicPr>
            <a:picLocks noChangeAspect="1" noChangeArrowheads="1"/>
          </p:cNvPicPr>
          <p:nvPr/>
        </p:nvPicPr>
        <p:blipFill>
          <a:blip r:embed="rId2" cstate="print"/>
          <a:srcRect/>
          <a:stretch>
            <a:fillRect/>
          </a:stretch>
        </p:blipFill>
        <p:spPr bwMode="auto">
          <a:xfrm>
            <a:off x="0" y="0"/>
            <a:ext cx="9144000" cy="6021388"/>
          </a:xfrm>
          <a:prstGeom prst="rect">
            <a:avLst/>
          </a:prstGeom>
          <a:noFill/>
          <a:ln w="9525">
            <a:noFill/>
            <a:miter lim="800000"/>
            <a:headEnd/>
            <a:tailEnd/>
          </a:ln>
        </p:spPr>
      </p:pic>
      <p:pic>
        <p:nvPicPr>
          <p:cNvPr id="64515" name="Picture 3" descr="G:\U.S. History\Josh's US Hist\Unit 9_Gilded Age\Ellis_Angel Island pics\Ellis_Island_Registry_Room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172" name="TextBox 3"/>
          <p:cNvSpPr txBox="1">
            <a:spLocks noChangeArrowheads="1"/>
          </p:cNvSpPr>
          <p:nvPr/>
        </p:nvSpPr>
        <p:spPr bwMode="auto">
          <a:xfrm>
            <a:off x="1981200" y="5867400"/>
            <a:ext cx="5181600" cy="646113"/>
          </a:xfrm>
          <a:prstGeom prst="rect">
            <a:avLst/>
          </a:prstGeom>
          <a:noFill/>
          <a:ln w="9525">
            <a:noFill/>
            <a:miter lim="800000"/>
            <a:headEnd/>
            <a:tailEnd/>
          </a:ln>
        </p:spPr>
        <p:txBody>
          <a:bodyPr>
            <a:spAutoFit/>
          </a:bodyPr>
          <a:lstStyle/>
          <a:p>
            <a:pPr algn="ctr"/>
            <a:r>
              <a:rPr lang="en-US" sz="3600" b="1"/>
              <a:t>Registry Room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amond(in)">
                                      <p:cBhvr>
                                        <p:cTn id="7" dur="2000"/>
                                        <p:tgtEl>
                                          <p:spTgt spid="64514"/>
                                        </p:tgtEl>
                                      </p:cBhvr>
                                    </p:animEffect>
                                  </p:childTnLst>
                                  <p:subTnLst>
                                    <p:set>
                                      <p:cBhvr override="childStyle">
                                        <p:cTn dur="1" fill="hold" display="0" masterRel="nextClick" afterEffect="1"/>
                                        <p:tgtEl>
                                          <p:spTgt spid="645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checkerboard(across)">
                                      <p:cBhvr>
                                        <p:cTn id="12" dur="5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U.S. History\Josh's US Hist\Unit 9_Gilded Age\Ellis_Angel Island pics\EllisIsland immigrants.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extBox 2"/>
          <p:cNvSpPr txBox="1">
            <a:spLocks noChangeArrowheads="1"/>
          </p:cNvSpPr>
          <p:nvPr/>
        </p:nvSpPr>
        <p:spPr bwMode="auto">
          <a:xfrm>
            <a:off x="1524000" y="304800"/>
            <a:ext cx="5791200" cy="708025"/>
          </a:xfrm>
          <a:prstGeom prst="rect">
            <a:avLst/>
          </a:prstGeom>
          <a:noFill/>
          <a:ln w="9525">
            <a:noFill/>
            <a:miter lim="800000"/>
            <a:headEnd/>
            <a:tailEnd/>
          </a:ln>
        </p:spPr>
        <p:txBody>
          <a:bodyPr>
            <a:spAutoFit/>
          </a:bodyPr>
          <a:lstStyle/>
          <a:p>
            <a:pPr algn="ctr"/>
            <a:r>
              <a:rPr lang="en-US" sz="4000" b="1">
                <a:solidFill>
                  <a:schemeClr val="bg1"/>
                </a:solidFill>
              </a:rPr>
              <a:t>Ellis Island Immigrants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solidFill>
                  <a:srgbClr val="FF0000"/>
                </a:solidFill>
              </a:rPr>
              <a:t>b. Identify the American Federation of Labor and Samuel </a:t>
            </a:r>
            <a:br>
              <a:rPr lang="en-US" sz="2600" dirty="0" smtClean="0">
                <a:solidFill>
                  <a:srgbClr val="FF0000"/>
                </a:solidFill>
              </a:rPr>
            </a:br>
            <a:r>
              <a:rPr lang="en-US" sz="2600" dirty="0" smtClean="0">
                <a:solidFill>
                  <a:srgbClr val="FF0000"/>
                </a:solidFill>
              </a:rPr>
              <a:t>    Gompers.</a:t>
            </a:r>
            <a:endParaRPr lang="en-US" sz="2600" dirty="0"/>
          </a:p>
        </p:txBody>
      </p:sp>
      <p:sp>
        <p:nvSpPr>
          <p:cNvPr id="3" name="Content Placeholder 2"/>
          <p:cNvSpPr>
            <a:spLocks noGrp="1"/>
          </p:cNvSpPr>
          <p:nvPr>
            <p:ph sz="quarter" idx="1"/>
          </p:nvPr>
        </p:nvSpPr>
        <p:spPr>
          <a:xfrm>
            <a:off x="609600" y="1600200"/>
            <a:ext cx="8534400" cy="5257800"/>
          </a:xfrm>
        </p:spPr>
        <p:txBody>
          <a:bodyPr/>
          <a:lstStyle/>
          <a:p>
            <a:r>
              <a:rPr lang="en-US" dirty="0" smtClean="0"/>
              <a:t>American Federation of Labor (AFL) - 1886</a:t>
            </a:r>
          </a:p>
          <a:p>
            <a:pPr lvl="1"/>
            <a:r>
              <a:rPr lang="en-US" u="sng" dirty="0" smtClean="0"/>
              <a:t>Skilled</a:t>
            </a:r>
            <a:r>
              <a:rPr lang="en-US" dirty="0" smtClean="0"/>
              <a:t> workers only, smaller membership</a:t>
            </a:r>
          </a:p>
          <a:p>
            <a:pPr lvl="1"/>
            <a:r>
              <a:rPr lang="en-US" dirty="0" smtClean="0"/>
              <a:t>Used </a:t>
            </a:r>
            <a:r>
              <a:rPr lang="en-US" u="sng" dirty="0" smtClean="0"/>
              <a:t>collective bargaining</a:t>
            </a:r>
            <a:r>
              <a:rPr lang="en-US" dirty="0" smtClean="0"/>
              <a:t> and </a:t>
            </a:r>
            <a:r>
              <a:rPr lang="en-US" u="sng" dirty="0" smtClean="0"/>
              <a:t>strikes</a:t>
            </a:r>
          </a:p>
          <a:p>
            <a:pPr lvl="1"/>
            <a:r>
              <a:rPr lang="en-US" dirty="0" smtClean="0"/>
              <a:t>Some success with </a:t>
            </a:r>
            <a:r>
              <a:rPr lang="en-US" u="sng" dirty="0" smtClean="0"/>
              <a:t>higher</a:t>
            </a:r>
            <a:r>
              <a:rPr lang="en-US" dirty="0" smtClean="0"/>
              <a:t> wages and </a:t>
            </a:r>
            <a:r>
              <a:rPr lang="en-US" u="sng" dirty="0" smtClean="0"/>
              <a:t>shorter</a:t>
            </a:r>
            <a:r>
              <a:rPr lang="en-US" dirty="0" smtClean="0"/>
              <a:t> work weeks</a:t>
            </a:r>
          </a:p>
          <a:p>
            <a:pPr lvl="1"/>
            <a:r>
              <a:rPr lang="en-US" dirty="0" smtClean="0"/>
              <a:t>Still exists today as AFL-CIO</a:t>
            </a:r>
          </a:p>
          <a:p>
            <a:pPr lvl="1"/>
            <a:r>
              <a:rPr lang="en-US" dirty="0" smtClean="0"/>
              <a:t>Founded by Samuel Gompers</a:t>
            </a:r>
          </a:p>
          <a:p>
            <a:pPr lvl="1"/>
            <a:endParaRPr lang="en-US" dirty="0"/>
          </a:p>
        </p:txBody>
      </p:sp>
      <p:pic>
        <p:nvPicPr>
          <p:cNvPr id="4" name="Picture 5" descr="Samuel Gompers"/>
          <p:cNvPicPr>
            <a:picLocks noChangeAspect="1" noChangeArrowheads="1"/>
          </p:cNvPicPr>
          <p:nvPr/>
        </p:nvPicPr>
        <p:blipFill>
          <a:blip r:embed="rId2" cstate="print">
            <a:lum bright="-6000" contrast="6000"/>
          </a:blip>
          <a:srcRect/>
          <a:stretch>
            <a:fillRect/>
          </a:stretch>
        </p:blipFill>
        <p:spPr bwMode="auto">
          <a:xfrm>
            <a:off x="5638800" y="3620322"/>
            <a:ext cx="2684937" cy="3148328"/>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7" presetClass="entr" presetSubtype="4" fill="hold" grpId="1" nodeType="clickEffect">
                                  <p:stCondLst>
                                    <p:cond delay="0"/>
                                  </p:stCondLst>
                                  <p:childTnLst>
                                    <p:set>
                                      <p:cBhvr>
                                        <p:cTn id="53" dur="1" fill="hold">
                                          <p:stCondLst>
                                            <p:cond delay="0"/>
                                          </p:stCondLst>
                                        </p:cTn>
                                        <p:tgtEl>
                                          <p:spTgt spid="3">
                                            <p:txEl>
                                              <p:pRg st="0" end="0"/>
                                            </p:txEl>
                                          </p:spTgt>
                                        </p:tgtEl>
                                        <p:attrNameLst>
                                          <p:attrName>style.visibility</p:attrName>
                                        </p:attrNameLst>
                                      </p:cBhvr>
                                      <p:to>
                                        <p:strVal val="visible"/>
                                      </p:to>
                                    </p:set>
                                    <p:anim calcmode="lin" valueType="num">
                                      <p:cBhvr additive="base">
                                        <p:cTn id="5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7" presetClass="entr" presetSubtype="4" fill="hold" grpId="1" nodeType="clickEffect">
                                  <p:stCondLst>
                                    <p:cond delay="0"/>
                                  </p:stCondLst>
                                  <p:childTnLst>
                                    <p:set>
                                      <p:cBhvr>
                                        <p:cTn id="59" dur="1" fill="hold">
                                          <p:stCondLst>
                                            <p:cond delay="0"/>
                                          </p:stCondLst>
                                        </p:cTn>
                                        <p:tgtEl>
                                          <p:spTgt spid="3">
                                            <p:txEl>
                                              <p:pRg st="1" end="1"/>
                                            </p:txEl>
                                          </p:spTgt>
                                        </p:tgtEl>
                                        <p:attrNameLst>
                                          <p:attrName>style.visibility</p:attrName>
                                        </p:attrNameLst>
                                      </p:cBhvr>
                                      <p:to>
                                        <p:strVal val="visible"/>
                                      </p:to>
                                    </p:set>
                                    <p:anim calcmode="lin" valueType="num">
                                      <p:cBhvr additive="base">
                                        <p:cTn id="6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1"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7" presetClass="entr" presetSubtype="4" fill="hold" grpId="1" nodeType="clickEffect">
                                  <p:stCondLst>
                                    <p:cond delay="0"/>
                                  </p:stCondLst>
                                  <p:childTnLst>
                                    <p:set>
                                      <p:cBhvr>
                                        <p:cTn id="65" dur="1" fill="hold">
                                          <p:stCondLst>
                                            <p:cond delay="0"/>
                                          </p:stCondLst>
                                        </p:cTn>
                                        <p:tgtEl>
                                          <p:spTgt spid="3">
                                            <p:txEl>
                                              <p:pRg st="2" end="2"/>
                                            </p:txEl>
                                          </p:spTgt>
                                        </p:tgtEl>
                                        <p:attrNameLst>
                                          <p:attrName>style.visibility</p:attrName>
                                        </p:attrNameLst>
                                      </p:cBhvr>
                                      <p:to>
                                        <p:strVal val="visible"/>
                                      </p:to>
                                    </p:set>
                                    <p:anim calcmode="lin" valueType="num">
                                      <p:cBhvr additive="base">
                                        <p:cTn id="6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7" presetClass="entr" presetSubtype="4" fill="hold" grpId="1" nodeType="clickEffect">
                                  <p:stCondLst>
                                    <p:cond delay="0"/>
                                  </p:stCondLst>
                                  <p:childTnLst>
                                    <p:set>
                                      <p:cBhvr>
                                        <p:cTn id="71" dur="1" fill="hold">
                                          <p:stCondLst>
                                            <p:cond delay="0"/>
                                          </p:stCondLst>
                                        </p:cTn>
                                        <p:tgtEl>
                                          <p:spTgt spid="3">
                                            <p:txEl>
                                              <p:pRg st="3" end="3"/>
                                            </p:txEl>
                                          </p:spTgt>
                                        </p:tgtEl>
                                        <p:attrNameLst>
                                          <p:attrName>style.visibility</p:attrName>
                                        </p:attrNameLst>
                                      </p:cBhvr>
                                      <p:to>
                                        <p:strVal val="visible"/>
                                      </p:to>
                                    </p:set>
                                    <p:anim calcmode="lin" valueType="num">
                                      <p:cBhvr additive="base">
                                        <p:cTn id="7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7" presetClass="entr" presetSubtype="4" fill="hold" grpId="1" nodeType="clickEffect">
                                  <p:stCondLst>
                                    <p:cond delay="0"/>
                                  </p:stCondLst>
                                  <p:childTnLst>
                                    <p:set>
                                      <p:cBhvr>
                                        <p:cTn id="77" dur="1" fill="hold">
                                          <p:stCondLst>
                                            <p:cond delay="0"/>
                                          </p:stCondLst>
                                        </p:cTn>
                                        <p:tgtEl>
                                          <p:spTgt spid="3">
                                            <p:txEl>
                                              <p:pRg st="4" end="4"/>
                                            </p:txEl>
                                          </p:spTgt>
                                        </p:tgtEl>
                                        <p:attrNameLst>
                                          <p:attrName>style.visibility</p:attrName>
                                        </p:attrNameLst>
                                      </p:cBhvr>
                                      <p:to>
                                        <p:strVal val="visible"/>
                                      </p:to>
                                    </p:set>
                                    <p:anim calcmode="lin" valueType="num">
                                      <p:cBhvr additive="base">
                                        <p:cTn id="7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7" presetClass="entr" presetSubtype="4" fill="hold" grpId="1"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 calcmode="lin" valueType="num">
                                      <p:cBhvr additive="base">
                                        <p:cTn id="8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5"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P spid="3" grpI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676400"/>
            <a:ext cx="8534400" cy="5181600"/>
          </a:xfrm>
        </p:spPr>
        <p:txBody>
          <a:bodyPr>
            <a:normAutofit/>
          </a:bodyPr>
          <a:lstStyle/>
          <a:p>
            <a:r>
              <a:rPr lang="en-US" dirty="0" smtClean="0"/>
              <a:t>RR </a:t>
            </a:r>
            <a:r>
              <a:rPr lang="en-US" dirty="0" smtClean="0"/>
              <a:t>make it easier for people to move west (transcontinental Railroad - 1869)</a:t>
            </a:r>
          </a:p>
          <a:p>
            <a:r>
              <a:rPr lang="en-US" dirty="0" err="1" smtClean="0"/>
              <a:t>Gov’t</a:t>
            </a:r>
            <a:r>
              <a:rPr lang="en-US" dirty="0" smtClean="0"/>
              <a:t> gives money and land grants to RRs</a:t>
            </a:r>
          </a:p>
          <a:p>
            <a:r>
              <a:rPr lang="en-US" dirty="0" smtClean="0"/>
              <a:t>Lifestyle of the Plains Indians is threatened:</a:t>
            </a:r>
          </a:p>
          <a:p>
            <a:pPr lvl="1"/>
            <a:r>
              <a:rPr lang="en-US" dirty="0" smtClean="0"/>
              <a:t>Nomadic – move from place to place</a:t>
            </a:r>
          </a:p>
          <a:p>
            <a:pPr lvl="1"/>
            <a:r>
              <a:rPr lang="en-US" dirty="0" smtClean="0"/>
              <a:t>Buffalo is important to life</a:t>
            </a:r>
          </a:p>
          <a:p>
            <a:r>
              <a:rPr lang="en-US" dirty="0" smtClean="0"/>
              <a:t>Settlers destroy buffalo population</a:t>
            </a:r>
          </a:p>
          <a:p>
            <a:pPr lvl="1"/>
            <a:r>
              <a:rPr lang="en-US" dirty="0" smtClean="0"/>
              <a:t>From </a:t>
            </a:r>
            <a:r>
              <a:rPr lang="en-US" dirty="0" smtClean="0">
                <a:solidFill>
                  <a:srgbClr val="000000"/>
                </a:solidFill>
                <a:cs typeface="Times New Roman" pitchFamily="18" charset="0"/>
              </a:rPr>
              <a:t>15 million in 1865 to 600 in 1886</a:t>
            </a:r>
            <a:endParaRPr lang="en-US" dirty="0" smtClean="0"/>
          </a:p>
        </p:txBody>
      </p:sp>
      <p:sp>
        <p:nvSpPr>
          <p:cNvPr id="4" name="Title 3"/>
          <p:cNvSpPr>
            <a:spLocks noGrp="1"/>
          </p:cNvSpPr>
          <p:nvPr>
            <p:ph type="title"/>
          </p:nvPr>
        </p:nvSpPr>
        <p:spPr>
          <a:xfrm>
            <a:off x="533400" y="304800"/>
            <a:ext cx="8305800" cy="914400"/>
          </a:xfrm>
        </p:spPr>
        <p:txBody>
          <a:bodyPr>
            <a:noAutofit/>
          </a:bodyPr>
          <a:lstStyle/>
          <a:p>
            <a:r>
              <a:rPr lang="en-US" sz="2400" dirty="0" smtClean="0">
                <a:solidFill>
                  <a:srgbClr val="FF0000"/>
                </a:solidFill>
              </a:rPr>
              <a:t>c. Describe the growth of the western population and its impact on Native Americans with reference to Sitting Bull and Wounded Knee</a:t>
            </a:r>
            <a:br>
              <a:rPr lang="en-US" sz="2400" dirty="0" smtClean="0">
                <a:solidFill>
                  <a:srgbClr val="FF0000"/>
                </a:solidFill>
              </a:rPr>
            </a:b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33" presetID="30"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800" decel="100000"/>
                                        <p:tgtEl>
                                          <p:spTgt spid="3">
                                            <p:txEl>
                                              <p:pRg st="3" end="3"/>
                                            </p:txEl>
                                          </p:spTgt>
                                        </p:tgtEl>
                                      </p:cBhvr>
                                    </p:animEffect>
                                    <p:anim calcmode="lin" valueType="num">
                                      <p:cBhvr>
                                        <p:cTn id="3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800" decel="100000"/>
                                        <p:tgtEl>
                                          <p:spTgt spid="3">
                                            <p:txEl>
                                              <p:pRg st="4" end="4"/>
                                            </p:txEl>
                                          </p:spTgt>
                                        </p:tgtEl>
                                      </p:cBhvr>
                                    </p:animEffect>
                                    <p:anim calcmode="lin" valueType="num">
                                      <p:cBhvr>
                                        <p:cTn id="4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800" decel="100000"/>
                                        <p:tgtEl>
                                          <p:spTgt spid="3">
                                            <p:txEl>
                                              <p:pRg st="5" end="5"/>
                                            </p:txEl>
                                          </p:spTgt>
                                        </p:tgtEl>
                                      </p:cBhvr>
                                    </p:animEffect>
                                    <p:anim calcmode="lin" valueType="num">
                                      <p:cBhvr>
                                        <p:cTn id="54"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800" decel="100000"/>
                                        <p:tgtEl>
                                          <p:spTgt spid="3">
                                            <p:txEl>
                                              <p:pRg st="6" end="6"/>
                                            </p:txEl>
                                          </p:spTgt>
                                        </p:tgtEl>
                                      </p:cBhvr>
                                    </p:animEffect>
                                    <p:anim calcmode="lin" valueType="num">
                                      <p:cBhvr>
                                        <p:cTn id="62"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612648" y="185291"/>
            <a:ext cx="8153400" cy="107721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sz="3200" dirty="0">
                <a:solidFill>
                  <a:srgbClr val="462300"/>
                </a:solidFill>
              </a:rPr>
              <a:t>Joining of the Transcontinental RR</a:t>
            </a:r>
            <a:br>
              <a:rPr lang="en-US" sz="3200" dirty="0">
                <a:solidFill>
                  <a:srgbClr val="462300"/>
                </a:solidFill>
              </a:rPr>
            </a:br>
            <a:r>
              <a:rPr lang="en-US" sz="3200" dirty="0">
                <a:solidFill>
                  <a:srgbClr val="462300"/>
                </a:solidFill>
              </a:rPr>
              <a:t>           (May 10, 1869)</a:t>
            </a:r>
          </a:p>
        </p:txBody>
      </p:sp>
      <p:pic>
        <p:nvPicPr>
          <p:cNvPr id="5" name="Content Placeholder 4" descr="Promontory Point UT last spike"/>
          <p:cNvPicPr>
            <a:picLocks noGrp="1" noChangeAspect="1" noChangeArrowheads="1"/>
          </p:cNvPicPr>
          <p:nvPr>
            <p:ph sz="quarter" idx="1"/>
          </p:nvPr>
        </p:nvPicPr>
        <p:blipFill>
          <a:blip r:embed="rId2" cstate="print">
            <a:lum contrast="6000"/>
          </a:blip>
          <a:srcRect l="2000" r="2000"/>
          <a:stretch>
            <a:fillRect/>
          </a:stretch>
        </p:blipFill>
        <p:spPr bwMode="auto">
          <a:xfrm>
            <a:off x="381000" y="1600200"/>
            <a:ext cx="7387130" cy="5020940"/>
          </a:xfrm>
          <a:prstGeom prst="rect">
            <a:avLst/>
          </a:prstGeom>
          <a:noFill/>
          <a:ln w="9525">
            <a:solidFill>
              <a:srgbClr val="663300"/>
            </a:solidFill>
            <a:miter lim="800000"/>
            <a:headEnd/>
            <a:tailEnd/>
          </a:ln>
        </p:spPr>
      </p:pic>
      <p:pic>
        <p:nvPicPr>
          <p:cNvPr id="6" name="Picture 4" descr="F:\pictures the west\golden spike.jpg"/>
          <p:cNvPicPr>
            <a:picLocks noChangeAspect="1" noChangeArrowheads="1"/>
          </p:cNvPicPr>
          <p:nvPr/>
        </p:nvPicPr>
        <p:blipFill>
          <a:blip r:embed="rId3" cstate="print"/>
          <a:srcRect l="2362" t="4594" r="7500" b="2032"/>
          <a:stretch>
            <a:fillRect/>
          </a:stretch>
        </p:blipFill>
        <p:spPr bwMode="auto">
          <a:xfrm rot="20731919">
            <a:off x="7199313" y="1106488"/>
            <a:ext cx="1454150" cy="411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F:\pictures the west\bbones.jpg"/>
          <p:cNvPicPr>
            <a:picLocks noGrp="1" noChangeAspect="1" noChangeArrowheads="1"/>
          </p:cNvPicPr>
          <p:nvPr>
            <p:ph sz="quarter" idx="1"/>
          </p:nvPr>
        </p:nvPicPr>
        <p:blipFill>
          <a:blip r:embed="rId2" cstate="print"/>
          <a:srcRect/>
          <a:stretch>
            <a:fillRect/>
          </a:stretch>
        </p:blipFill>
        <p:spPr bwMode="auto">
          <a:xfrm>
            <a:off x="228600" y="990600"/>
            <a:ext cx="865909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F:\pictures the west\buffalo bones.jpg"/>
          <p:cNvPicPr>
            <a:picLocks noGrp="1" noChangeAspect="1" noChangeArrowheads="1"/>
          </p:cNvPicPr>
          <p:nvPr>
            <p:ph sz="quarter" idx="1"/>
          </p:nvPr>
        </p:nvPicPr>
        <p:blipFill>
          <a:blip r:embed="rId2" cstate="print"/>
          <a:srcRect/>
          <a:stretch>
            <a:fillRect/>
          </a:stretch>
        </p:blipFill>
        <p:spPr bwMode="auto">
          <a:xfrm>
            <a:off x="762000" y="762000"/>
            <a:ext cx="7447602" cy="5486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pic>
        <p:nvPicPr>
          <p:cNvPr id="4" name="Picture 5" descr="40000 buffalo hides-Dodge City KS-1878"/>
          <p:cNvPicPr>
            <a:picLocks noChangeAspect="1" noChangeArrowheads="1"/>
          </p:cNvPicPr>
          <p:nvPr/>
        </p:nvPicPr>
        <p:blipFill>
          <a:blip r:embed="rId2" cstate="print">
            <a:lum bright="-6000"/>
          </a:blip>
          <a:srcRect/>
          <a:stretch>
            <a:fillRect/>
          </a:stretch>
        </p:blipFill>
        <p:spPr bwMode="auto">
          <a:xfrm>
            <a:off x="762000" y="963612"/>
            <a:ext cx="7650764" cy="5132388"/>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153400" cy="762000"/>
          </a:xfrm>
        </p:spPr>
        <p:txBody>
          <a:bodyPr>
            <a:noAutofit/>
          </a:bodyPr>
          <a:lstStyle/>
          <a:p>
            <a:r>
              <a:rPr lang="en-US" sz="2600" dirty="0" smtClean="0">
                <a:solidFill>
                  <a:srgbClr val="FF0000"/>
                </a:solidFill>
                <a:latin typeface="+mn-lt"/>
              </a:rPr>
              <a:t>a. </a:t>
            </a:r>
            <a:r>
              <a:rPr lang="en-US" sz="2600" dirty="0" smtClean="0">
                <a:solidFill>
                  <a:srgbClr val="FF0000"/>
                </a:solidFill>
                <a:latin typeface="+mn-lt"/>
              </a:rPr>
              <a:t>Explain the impact of the railroads on other industries, such as steel, and on the organization of big business.</a:t>
            </a:r>
            <a:endParaRPr lang="en-US" sz="2600" dirty="0">
              <a:solidFill>
                <a:srgbClr val="FF0000"/>
              </a:solidFill>
              <a:latin typeface="+mn-lt"/>
            </a:endParaRPr>
          </a:p>
        </p:txBody>
      </p:sp>
      <p:sp>
        <p:nvSpPr>
          <p:cNvPr id="3" name="Content Placeholder 2"/>
          <p:cNvSpPr>
            <a:spLocks noGrp="1"/>
          </p:cNvSpPr>
          <p:nvPr>
            <p:ph sz="quarter" idx="1"/>
          </p:nvPr>
        </p:nvSpPr>
        <p:spPr>
          <a:xfrm>
            <a:off x="304800" y="2438400"/>
            <a:ext cx="8610600" cy="4419600"/>
          </a:xfrm>
        </p:spPr>
        <p:txBody>
          <a:bodyPr>
            <a:normAutofit/>
          </a:bodyPr>
          <a:lstStyle/>
          <a:p>
            <a:pPr>
              <a:lnSpc>
                <a:spcPct val="80000"/>
              </a:lnSpc>
            </a:pPr>
            <a:r>
              <a:rPr lang="en-US" sz="2600" dirty="0" smtClean="0"/>
              <a:t>The railroad companies contributed to the development of the West by selling low-cost parcels of their western land for farming. </a:t>
            </a:r>
          </a:p>
          <a:p>
            <a:pPr>
              <a:lnSpc>
                <a:spcPct val="80000"/>
              </a:lnSpc>
            </a:pPr>
            <a:r>
              <a:rPr lang="en-US" sz="2600" dirty="0" smtClean="0"/>
              <a:t>Settlers traveled west on the trains to farm on the fertile soil. </a:t>
            </a:r>
          </a:p>
          <a:p>
            <a:pPr>
              <a:lnSpc>
                <a:spcPct val="80000"/>
              </a:lnSpc>
            </a:pPr>
            <a:r>
              <a:rPr lang="en-US" sz="2600" dirty="0" smtClean="0"/>
              <a:t>Western farmers used the trains to ship their grain east, &amp; western cattle ranchers shipped their steers to eastern butchers. </a:t>
            </a:r>
          </a:p>
          <a:p>
            <a:pPr>
              <a:lnSpc>
                <a:spcPct val="80000"/>
              </a:lnSpc>
            </a:pPr>
            <a:r>
              <a:rPr lang="en-US" sz="2600" dirty="0" smtClean="0"/>
              <a:t>Both farmers &amp; ranchers sold their goods to people they could not easily reach without railroads. </a:t>
            </a:r>
          </a:p>
          <a:p>
            <a:pPr>
              <a:lnSpc>
                <a:spcPct val="80000"/>
              </a:lnSpc>
            </a:pPr>
            <a:r>
              <a:rPr lang="en-US" sz="2600" dirty="0" smtClean="0"/>
              <a:t>The railroads earned money by transporting the settlers west &amp; the goods east.</a:t>
            </a:r>
            <a:endParaRPr lang="en-US" sz="2600" dirty="0" smtClean="0"/>
          </a:p>
        </p:txBody>
      </p:sp>
      <p:sp>
        <p:nvSpPr>
          <p:cNvPr id="4" name="Title 1"/>
          <p:cNvSpPr txBox="1">
            <a:spLocks/>
          </p:cNvSpPr>
          <p:nvPr/>
        </p:nvSpPr>
        <p:spPr>
          <a:xfrm>
            <a:off x="381000" y="228600"/>
            <a:ext cx="8385048" cy="990600"/>
          </a:xfrm>
          <a:prstGeom prst="rect">
            <a:avLst/>
          </a:prstGeom>
        </p:spPr>
        <p:txBody>
          <a:bodyPr vert="horz" anchor="ctr">
            <a:noAutofit/>
          </a:bodyPr>
          <a:lstStyle/>
          <a:p>
            <a:pPr lvl="0">
              <a:spcBef>
                <a:spcPct val="0"/>
              </a:spcBef>
            </a:pPr>
            <a:r>
              <a:rPr lang="en-US" sz="2900" dirty="0" smtClean="0">
                <a:solidFill>
                  <a:srgbClr val="FF0000"/>
                </a:solidFill>
              </a:rPr>
              <a:t>SSUSH11 The student will describe the growth of big business &amp; technological innovations after Reconstruction</a:t>
            </a:r>
            <a:endParaRPr kumimoji="0" lang="en-US" sz="29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4)">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4)">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4)">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style.rotation</p:attrName>
                                        </p:attrNameLst>
                                      </p:cBhvr>
                                      <p:tavLst>
                                        <p:tav tm="0">
                                          <p:val>
                                            <p:fltVal val="720"/>
                                          </p:val>
                                        </p:tav>
                                        <p:tav tm="100000">
                                          <p:val>
                                            <p:fltVal val="0"/>
                                          </p:val>
                                        </p:tav>
                                      </p:tavLst>
                                    </p:anim>
                                    <p:anim calcmode="lin" valueType="num">
                                      <p:cBhvr>
                                        <p:cTn id="39" dur="1000" fill="hold"/>
                                        <p:tgtEl>
                                          <p:spTgt spid="4"/>
                                        </p:tgtEl>
                                        <p:attrNameLst>
                                          <p:attrName>ppt_h</p:attrName>
                                        </p:attrNameLst>
                                      </p:cBhvr>
                                      <p:tavLst>
                                        <p:tav tm="0">
                                          <p:val>
                                            <p:fltVal val="0"/>
                                          </p:val>
                                        </p:tav>
                                        <p:tav tm="100000">
                                          <p:val>
                                            <p:strVal val="#ppt_h"/>
                                          </p:val>
                                        </p:tav>
                                      </p:tavLst>
                                    </p:anim>
                                    <p:anim calcmode="lin" valueType="num">
                                      <p:cBhvr>
                                        <p:cTn id="40"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2" descr="http://www.nebraskahistory.org/images/lib-arch/research/photos/statfair/2540_640.jpg"/>
          <p:cNvPicPr>
            <a:picLocks noChangeAspect="1" noChangeArrowheads="1"/>
          </p:cNvPicPr>
          <p:nvPr/>
        </p:nvPicPr>
        <p:blipFill>
          <a:blip r:embed="rId2" cstate="print"/>
          <a:srcRect l="23750" t="4256"/>
          <a:stretch>
            <a:fillRect/>
          </a:stretch>
        </p:blipFill>
        <p:spPr bwMode="auto">
          <a:xfrm>
            <a:off x="304800" y="381000"/>
            <a:ext cx="4648200" cy="3429000"/>
          </a:xfrm>
          <a:prstGeom prst="rect">
            <a:avLst/>
          </a:prstGeom>
          <a:noFill/>
          <a:ln w="9525">
            <a:solidFill>
              <a:schemeClr val="tx1"/>
            </a:solidFill>
            <a:miter lim="800000"/>
            <a:headEnd/>
            <a:tailEnd/>
          </a:ln>
        </p:spPr>
      </p:pic>
      <p:pic>
        <p:nvPicPr>
          <p:cNvPr id="5" name="Picture 4" descr="http://history.fnal.gov/pictures/VCVol5No1_pic2.jpg"/>
          <p:cNvPicPr>
            <a:picLocks noChangeAspect="1" noChangeArrowheads="1"/>
          </p:cNvPicPr>
          <p:nvPr/>
        </p:nvPicPr>
        <p:blipFill>
          <a:blip r:embed="rId3" cstate="print"/>
          <a:srcRect/>
          <a:stretch>
            <a:fillRect/>
          </a:stretch>
        </p:blipFill>
        <p:spPr bwMode="auto">
          <a:xfrm>
            <a:off x="1752600" y="4495800"/>
            <a:ext cx="5715000" cy="2038350"/>
          </a:xfrm>
          <a:prstGeom prst="rect">
            <a:avLst/>
          </a:prstGeom>
          <a:noFill/>
          <a:ln w="9525">
            <a:solidFill>
              <a:schemeClr val="tx1"/>
            </a:solidFill>
            <a:miter lim="800000"/>
            <a:headEnd/>
            <a:tailEnd/>
          </a:ln>
        </p:spPr>
      </p:pic>
      <p:pic>
        <p:nvPicPr>
          <p:cNvPr id="6" name="Picture 5" descr="F:\pictures the west\buffalo heads.jpg"/>
          <p:cNvPicPr>
            <a:picLocks noChangeAspect="1" noChangeArrowheads="1"/>
          </p:cNvPicPr>
          <p:nvPr/>
        </p:nvPicPr>
        <p:blipFill>
          <a:blip r:embed="rId4" cstate="print">
            <a:duotone>
              <a:prstClr val="black"/>
              <a:srgbClr val="D9C3A5">
                <a:tint val="50000"/>
                <a:satMod val="180000"/>
              </a:srgbClr>
            </a:duotone>
          </a:blip>
          <a:srcRect t="21033" r="76"/>
          <a:stretch>
            <a:fillRect/>
          </a:stretch>
        </p:blipFill>
        <p:spPr bwMode="auto">
          <a:xfrm>
            <a:off x="5410199" y="533400"/>
            <a:ext cx="3358603" cy="35814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Natives Relationship with the U.S.</a:t>
            </a:r>
            <a:endParaRPr lang="en-US" dirty="0"/>
          </a:p>
        </p:txBody>
      </p:sp>
      <p:sp>
        <p:nvSpPr>
          <p:cNvPr id="3" name="Content Placeholder 2"/>
          <p:cNvSpPr>
            <a:spLocks noGrp="1"/>
          </p:cNvSpPr>
          <p:nvPr>
            <p:ph sz="quarter" idx="1"/>
          </p:nvPr>
        </p:nvSpPr>
        <p:spPr>
          <a:xfrm>
            <a:off x="381000" y="1447800"/>
            <a:ext cx="8534400" cy="5410200"/>
          </a:xfrm>
        </p:spPr>
        <p:txBody>
          <a:bodyPr/>
          <a:lstStyle/>
          <a:p>
            <a:pPr eaLnBrk="0" hangingPunct="0">
              <a:tabLst>
                <a:tab pos="457200" algn="l"/>
              </a:tabLst>
            </a:pPr>
            <a:r>
              <a:rPr lang="en-US" dirty="0" smtClean="0">
                <a:solidFill>
                  <a:srgbClr val="000000"/>
                </a:solidFill>
                <a:cs typeface="Times New Roman" pitchFamily="18" charset="0"/>
              </a:rPr>
              <a:t>Conflict is over LAND:  Indians need for hunting and settlers want it for farming and mining</a:t>
            </a:r>
          </a:p>
          <a:p>
            <a:pPr eaLnBrk="0" hangingPunct="0">
              <a:tabLst>
                <a:tab pos="457200" algn="l"/>
              </a:tabLst>
            </a:pPr>
            <a:r>
              <a:rPr lang="en-US" dirty="0" smtClean="0">
                <a:solidFill>
                  <a:srgbClr val="000000"/>
                </a:solidFill>
                <a:cs typeface="Times New Roman" pitchFamily="18" charset="0"/>
              </a:rPr>
              <a:t>US agreed to give the SIOUX nation a large reservation of land in the Dakotas</a:t>
            </a:r>
          </a:p>
          <a:p>
            <a:pPr eaLnBrk="0" hangingPunct="0">
              <a:tabLst>
                <a:tab pos="457200" algn="l"/>
              </a:tabLst>
            </a:pPr>
            <a:r>
              <a:rPr lang="en-US" dirty="0" smtClean="0">
                <a:solidFill>
                  <a:srgbClr val="000000"/>
                </a:solidFill>
                <a:cs typeface="Times New Roman" pitchFamily="18" charset="0"/>
              </a:rPr>
              <a:t>US breaks treaty and moves in when GOLD is found in the Black Hills</a:t>
            </a:r>
            <a:endParaRPr lang="en-US" dirty="0" smtClean="0">
              <a:solidFill>
                <a:srgbClr val="000000"/>
              </a:solidFill>
            </a:endParaRPr>
          </a:p>
          <a:p>
            <a:r>
              <a:rPr lang="en-US" dirty="0" smtClean="0"/>
              <a:t>Sitting Bull was a Sioux leader who helped defeat U.S. forces at Little Big Horn</a:t>
            </a:r>
          </a:p>
          <a:p>
            <a:r>
              <a:rPr lang="en-US" u="sng" dirty="0" smtClean="0"/>
              <a:t>Battle of Wounded Knee (1890)</a:t>
            </a:r>
            <a:r>
              <a:rPr lang="en-US" dirty="0" smtClean="0"/>
              <a:t>- US soldiers capture and kill more than 300 unarmed Native including children.  Ended Indian resistance.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2.5"/>
                                          </p:val>
                                        </p:tav>
                                        <p:tav tm="100000">
                                          <p:val>
                                            <p:strVal val="#ppt_w"/>
                                          </p:val>
                                        </p:tav>
                                      </p:tavLst>
                                    </p:anim>
                                    <p:anim calcmode="lin" valueType="num">
                                      <p:cBhvr>
                                        <p:cTn id="8" dur="1000" fill="hold"/>
                                        <p:tgtEl>
                                          <p:spTgt spid="2"/>
                                        </p:tgtEl>
                                        <p:attrNameLst>
                                          <p:attrName>ppt_h</p:attrName>
                                        </p:attrNameLst>
                                      </p:cBhvr>
                                      <p:tavLst>
                                        <p:tav tm="0">
                                          <p:val>
                                            <p:strVal val="#ppt_h*0.01"/>
                                          </p:val>
                                        </p:tav>
                                        <p:tav tm="100000">
                                          <p:val>
                                            <p:strVal val="#ppt_h"/>
                                          </p:val>
                                        </p:tav>
                                      </p:tavLst>
                                    </p:anim>
                                    <p:anim calcmode="lin" valueType="num">
                                      <p:cBhvr>
                                        <p:cTn id="9" dur="1000" fill="hold"/>
                                        <p:tgtEl>
                                          <p:spTgt spid="2"/>
                                        </p:tgtEl>
                                        <p:attrNameLst>
                                          <p:attrName>ppt_x</p:attrName>
                                        </p:attrNameLst>
                                      </p:cBhvr>
                                      <p:tavLst>
                                        <p:tav tm="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h+1"/>
                                          </p:val>
                                        </p:tav>
                                        <p:tav tm="100000">
                                          <p:val>
                                            <p:strVal val="#ppt_y"/>
                                          </p:val>
                                        </p:tav>
                                      </p:tavLst>
                                    </p:anim>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7845552" cy="1066800"/>
          </a:xfrm>
        </p:spPr>
        <p:txBody>
          <a:bodyPr>
            <a:normAutofit fontScale="90000"/>
          </a:bodyPr>
          <a:lstStyle/>
          <a:p>
            <a:pPr algn="ctr"/>
            <a:r>
              <a:rPr lang="en-US" sz="4000" dirty="0" smtClean="0">
                <a:solidFill>
                  <a:srgbClr val="462300"/>
                </a:solidFill>
                <a:effectLst>
                  <a:outerShdw blurRad="38100" dist="38100" dir="2700000" algn="tl">
                    <a:srgbClr val="C0C0C0"/>
                  </a:outerShdw>
                </a:effectLst>
                <a:latin typeface="+mn-lt"/>
              </a:rPr>
              <a:t>Chief Big Foot’s Body</a:t>
            </a:r>
            <a:br>
              <a:rPr lang="en-US" sz="4000" dirty="0" smtClean="0">
                <a:solidFill>
                  <a:srgbClr val="462300"/>
                </a:solidFill>
                <a:effectLst>
                  <a:outerShdw blurRad="38100" dist="38100" dir="2700000" algn="tl">
                    <a:srgbClr val="C0C0C0"/>
                  </a:outerShdw>
                </a:effectLst>
                <a:latin typeface="+mn-lt"/>
              </a:rPr>
            </a:br>
            <a:r>
              <a:rPr lang="en-US" sz="4000" dirty="0" smtClean="0">
                <a:solidFill>
                  <a:srgbClr val="462300"/>
                </a:solidFill>
                <a:effectLst>
                  <a:outerShdw blurRad="38100" dist="38100" dir="2700000" algn="tl">
                    <a:srgbClr val="C0C0C0"/>
                  </a:outerShdw>
                </a:effectLst>
                <a:latin typeface="+mn-lt"/>
              </a:rPr>
              <a:t>Wounded Knee, SD, 1890</a:t>
            </a:r>
            <a:r>
              <a:rPr lang="en-US" dirty="0" smtClean="0">
                <a:solidFill>
                  <a:srgbClr val="462300"/>
                </a:solidFill>
                <a:effectLst>
                  <a:outerShdw blurRad="38100" dist="38100" dir="2700000" algn="tl">
                    <a:srgbClr val="C0C0C0"/>
                  </a:outerShdw>
                </a:effectLst>
                <a:latin typeface="+mn-lt"/>
              </a:rPr>
              <a:t/>
            </a:r>
            <a:br>
              <a:rPr lang="en-US" dirty="0" smtClean="0">
                <a:solidFill>
                  <a:srgbClr val="462300"/>
                </a:solidFill>
                <a:effectLst>
                  <a:outerShdw blurRad="38100" dist="38100" dir="2700000" algn="tl">
                    <a:srgbClr val="C0C0C0"/>
                  </a:outerShdw>
                </a:effectLst>
                <a:latin typeface="+mn-lt"/>
              </a:rPr>
            </a:br>
            <a:endParaRPr lang="en-US" dirty="0">
              <a:latin typeface="+mn-lt"/>
            </a:endParaRPr>
          </a:p>
        </p:txBody>
      </p:sp>
      <p:pic>
        <p:nvPicPr>
          <p:cNvPr id="4" name="Picture 5" descr="Chief Big Foot"/>
          <p:cNvPicPr>
            <a:picLocks noGrp="1" noChangeAspect="1" noChangeArrowheads="1"/>
          </p:cNvPicPr>
          <p:nvPr>
            <p:ph sz="quarter" idx="1"/>
          </p:nvPr>
        </p:nvPicPr>
        <p:blipFill>
          <a:blip r:embed="rId2" cstate="print">
            <a:lum bright="-6000" contrast="6000"/>
          </a:blip>
          <a:srcRect b="2040"/>
          <a:stretch>
            <a:fillRect/>
          </a:stretch>
        </p:blipFill>
        <p:spPr bwMode="auto">
          <a:xfrm>
            <a:off x="1828800" y="1676400"/>
            <a:ext cx="5326438" cy="4869926"/>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solidFill>
                  <a:srgbClr val="FF0000"/>
                </a:solidFill>
              </a:rPr>
              <a:t>d. Describe the 1894 Pullman strike as an example of </a:t>
            </a:r>
            <a:br>
              <a:rPr lang="en-US" sz="2600" dirty="0" smtClean="0">
                <a:solidFill>
                  <a:srgbClr val="FF0000"/>
                </a:solidFill>
              </a:rPr>
            </a:br>
            <a:r>
              <a:rPr lang="en-US" sz="2600" dirty="0" smtClean="0">
                <a:solidFill>
                  <a:srgbClr val="FF0000"/>
                </a:solidFill>
              </a:rPr>
              <a:t>    industrial unrest.</a:t>
            </a:r>
            <a:endParaRPr lang="en-US" sz="2600" dirty="0"/>
          </a:p>
        </p:txBody>
      </p:sp>
      <p:sp>
        <p:nvSpPr>
          <p:cNvPr id="6" name="Content Placeholder 5"/>
          <p:cNvSpPr>
            <a:spLocks noGrp="1"/>
          </p:cNvSpPr>
          <p:nvPr>
            <p:ph sz="quarter" idx="1"/>
          </p:nvPr>
        </p:nvSpPr>
        <p:spPr>
          <a:xfrm>
            <a:off x="612648" y="1752600"/>
            <a:ext cx="8153400" cy="5105400"/>
          </a:xfrm>
        </p:spPr>
        <p:txBody>
          <a:bodyPr>
            <a:normAutofit/>
          </a:bodyPr>
          <a:lstStyle/>
          <a:p>
            <a:r>
              <a:rPr lang="en-US" sz="3200" b="1" dirty="0" smtClean="0"/>
              <a:t>Pullman was a railroad car company.</a:t>
            </a:r>
          </a:p>
          <a:p>
            <a:pPr lvl="1"/>
            <a:r>
              <a:rPr lang="en-US" sz="2800" dirty="0" smtClean="0"/>
              <a:t>Workers lived in Pullman owned homes</a:t>
            </a:r>
          </a:p>
          <a:p>
            <a:pPr lvl="1"/>
            <a:r>
              <a:rPr lang="en-US" sz="2800" dirty="0" smtClean="0"/>
              <a:t>Pullman Company laid off 3,000 of 5,800 workers</a:t>
            </a:r>
          </a:p>
          <a:p>
            <a:pPr lvl="1"/>
            <a:r>
              <a:rPr lang="en-US" sz="2800" dirty="0" smtClean="0"/>
              <a:t>Cut wages 25-50 percent, didn’t cut the rents in the company town</a:t>
            </a:r>
          </a:p>
          <a:p>
            <a:pPr lvl="1"/>
            <a:r>
              <a:rPr lang="en-US" sz="2800" dirty="0" smtClean="0"/>
              <a:t>American Railway Union (led by Debs) began strike, which turned violent</a:t>
            </a:r>
          </a:p>
          <a:p>
            <a:pPr lvl="1"/>
            <a:r>
              <a:rPr lang="en-US" sz="2800" dirty="0" smtClean="0"/>
              <a:t>Strikebreakers were hired</a:t>
            </a:r>
          </a:p>
          <a:p>
            <a:pPr lvl="1"/>
            <a:r>
              <a:rPr lang="en-US" sz="2800" dirty="0" smtClean="0"/>
              <a:t>Pres. Cleveland sent in federal troops to end the strike</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plus(i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plus(in)">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plus(in)">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plus(in)">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plus(in)">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plus(in)">
                                      <p:cBhvr>
                                        <p:cTn id="40" dur="500"/>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grpId="0"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plus(in)">
                                      <p:cBhvr>
                                        <p:cTn id="4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Autofit/>
          </a:bodyPr>
          <a:lstStyle/>
          <a:p>
            <a:r>
              <a:rPr lang="en-US" sz="3000" dirty="0" smtClean="0">
                <a:solidFill>
                  <a:srgbClr val="FF0000"/>
                </a:solidFill>
              </a:rPr>
              <a:t>SSUSH13 – The student will identify major efforts to reform American society &amp; politics in the Progressive Era.</a:t>
            </a:r>
            <a:endParaRPr lang="en-US" sz="3000" dirty="0"/>
          </a:p>
        </p:txBody>
      </p:sp>
      <p:sp>
        <p:nvSpPr>
          <p:cNvPr id="3" name="Content Placeholder 2"/>
          <p:cNvSpPr>
            <a:spLocks noGrp="1"/>
          </p:cNvSpPr>
          <p:nvPr>
            <p:ph sz="quarter" idx="1"/>
          </p:nvPr>
        </p:nvSpPr>
        <p:spPr>
          <a:xfrm>
            <a:off x="304800" y="1600200"/>
            <a:ext cx="8839200" cy="5257800"/>
          </a:xfrm>
        </p:spPr>
        <p:txBody>
          <a:bodyPr>
            <a:normAutofit/>
          </a:bodyPr>
          <a:lstStyle/>
          <a:p>
            <a:pPr>
              <a:buNone/>
            </a:pPr>
            <a:r>
              <a:rPr lang="en-US" sz="2600" dirty="0" smtClean="0">
                <a:solidFill>
                  <a:srgbClr val="FF0000"/>
                </a:solidFill>
              </a:rPr>
              <a:t>a. Explain Upton Sinclair’s The Jungle and federal oversight of the meatpacking industry.</a:t>
            </a:r>
          </a:p>
          <a:p>
            <a:r>
              <a:rPr lang="en-US" sz="2400" u="sng" dirty="0" smtClean="0"/>
              <a:t>Upton Sinclair</a:t>
            </a:r>
            <a:r>
              <a:rPr lang="en-US" sz="2400" dirty="0" smtClean="0"/>
              <a:t>: Muckraker who wrote “The Jungle” that exposed horrible conditions in the meat packing industry</a:t>
            </a:r>
          </a:p>
          <a:p>
            <a:pPr lvl="1"/>
            <a:r>
              <a:rPr lang="en-US" sz="2300" dirty="0" smtClean="0"/>
              <a:t>Led to the Meat Inspection Act &amp; Pure Food and Drug Act</a:t>
            </a:r>
          </a:p>
          <a:p>
            <a:pPr>
              <a:buNone/>
            </a:pPr>
            <a:r>
              <a:rPr lang="en-US" sz="2600" dirty="0" smtClean="0">
                <a:solidFill>
                  <a:srgbClr val="FF0000"/>
                </a:solidFill>
              </a:rPr>
              <a:t>d. Explain Ida Tarbell’s role as a muckraker.</a:t>
            </a:r>
          </a:p>
          <a:p>
            <a:r>
              <a:rPr lang="en-US" sz="2400" u="sng" dirty="0" smtClean="0"/>
              <a:t>Muckrakers</a:t>
            </a:r>
            <a:r>
              <a:rPr lang="en-US" sz="2400" dirty="0" smtClean="0"/>
              <a:t>: writers and journalists who exposed all the evils of society</a:t>
            </a:r>
          </a:p>
          <a:p>
            <a:pPr>
              <a:defRPr/>
            </a:pPr>
            <a:r>
              <a:rPr lang="en-US" sz="2400" u="sng" dirty="0" smtClean="0"/>
              <a:t>Ida Tarbell</a:t>
            </a:r>
            <a:r>
              <a:rPr lang="en-US" sz="2400" dirty="0" smtClean="0"/>
              <a:t>:  exposed corruption in the Standard Oil Company</a:t>
            </a:r>
          </a:p>
          <a:p>
            <a:pPr lvl="1">
              <a:defRPr/>
            </a:pPr>
            <a:r>
              <a:rPr lang="en-US" sz="2300" dirty="0" smtClean="0"/>
              <a:t>1911:  Standard Oil broken up by the courts</a:t>
            </a:r>
          </a:p>
          <a:p>
            <a:endParaRPr lang="en-US" sz="2400" dirty="0" smtClean="0">
              <a:solidFill>
                <a:srgbClr val="FF0000"/>
              </a:solidFill>
            </a:endParaRPr>
          </a:p>
          <a:p>
            <a:pPr>
              <a:buNone/>
            </a:pPr>
            <a:endParaRPr lang="en-US" sz="2400" dirty="0" smtClean="0">
              <a:solidFill>
                <a:srgbClr val="FF0000"/>
              </a:solidFill>
            </a:endParaRPr>
          </a:p>
          <a:p>
            <a:pPr>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par>
                                <p:cTn id="34" presetID="25" presetClass="entr" presetSubtype="0" fill="hold" grpId="0"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9"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1"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p:cTn id="60"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3"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 calcmode="lin" valueType="num">
                                      <p:cBhvr>
                                        <p:cTn id="72"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5"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3">
                                            <p:txEl>
                                              <p:pRg st="5" end="5"/>
                                            </p:txEl>
                                          </p:spTgt>
                                        </p:tgtEl>
                                      </p:cBhvr>
                                    </p:animEffect>
                                  </p:childTnLst>
                                </p:cTn>
                              </p:par>
                              <p:par>
                                <p:cTn id="80" presetID="25" presetClass="entr" presetSubtype="0" fill="hold" grpId="0" nodeType="with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 calcmode="lin" valueType="num">
                                      <p:cBhvr>
                                        <p:cTn id="82"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5"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rgbClr val="FF0000"/>
                </a:solidFill>
                <a:latin typeface="+mn-lt"/>
              </a:rPr>
              <a:t>b. Identify Jane Addams and Hull House and describe the </a:t>
            </a:r>
            <a:br>
              <a:rPr lang="en-US" sz="2600" dirty="0" smtClean="0">
                <a:solidFill>
                  <a:srgbClr val="FF0000"/>
                </a:solidFill>
                <a:latin typeface="+mn-lt"/>
              </a:rPr>
            </a:br>
            <a:r>
              <a:rPr lang="en-US" sz="2600" dirty="0" smtClean="0">
                <a:solidFill>
                  <a:srgbClr val="FF0000"/>
                </a:solidFill>
                <a:latin typeface="+mn-lt"/>
              </a:rPr>
              <a:t>    role of women in reform movements.</a:t>
            </a:r>
            <a:endParaRPr lang="en-US" sz="2600" dirty="0">
              <a:latin typeface="+mn-lt"/>
            </a:endParaRPr>
          </a:p>
        </p:txBody>
      </p:sp>
      <p:sp>
        <p:nvSpPr>
          <p:cNvPr id="3" name="Content Placeholder 2"/>
          <p:cNvSpPr>
            <a:spLocks noGrp="1"/>
          </p:cNvSpPr>
          <p:nvPr>
            <p:ph sz="quarter" idx="1"/>
          </p:nvPr>
        </p:nvSpPr>
        <p:spPr>
          <a:xfrm>
            <a:off x="381000" y="1600200"/>
            <a:ext cx="8763000" cy="4953000"/>
          </a:xfrm>
        </p:spPr>
        <p:txBody>
          <a:bodyPr/>
          <a:lstStyle/>
          <a:p>
            <a:pPr marL="342900" indent="-342900">
              <a:defRPr/>
            </a:pPr>
            <a:r>
              <a:rPr lang="en-US" dirty="0" smtClean="0"/>
              <a:t>Settlement Houses:  helped immigrants adjust to life in the American cities.  </a:t>
            </a:r>
          </a:p>
          <a:p>
            <a:pPr marL="662940" lvl="1" indent="-342900">
              <a:defRPr/>
            </a:pPr>
            <a:r>
              <a:rPr lang="en-US" sz="2400" dirty="0" smtClean="0"/>
              <a:t>Kind of like a community center.</a:t>
            </a:r>
          </a:p>
          <a:p>
            <a:pPr marL="662940" lvl="1" indent="-342900">
              <a:defRPr/>
            </a:pPr>
            <a:r>
              <a:rPr lang="en-US" sz="2400" dirty="0" smtClean="0"/>
              <a:t>Jane Addams— founded the Hull House</a:t>
            </a:r>
          </a:p>
          <a:p>
            <a:pPr marL="342900" indent="-342900">
              <a:defRPr/>
            </a:pPr>
            <a:r>
              <a:rPr lang="en-US" dirty="0" smtClean="0"/>
              <a:t>Women’s right to VOTE (suffrage)</a:t>
            </a:r>
          </a:p>
          <a:p>
            <a:pPr marL="662940" lvl="1" indent="-342900">
              <a:defRPr/>
            </a:pPr>
            <a:r>
              <a:rPr lang="en-US" sz="2400" dirty="0" smtClean="0"/>
              <a:t>19</a:t>
            </a:r>
            <a:r>
              <a:rPr lang="en-US" sz="2400" baseline="30000" dirty="0" smtClean="0"/>
              <a:t>th</a:t>
            </a:r>
            <a:r>
              <a:rPr lang="en-US" sz="2400" dirty="0" smtClean="0"/>
              <a:t> Amendment</a:t>
            </a:r>
          </a:p>
          <a:p>
            <a:pPr marL="662940" lvl="1" indent="-342900">
              <a:defRPr/>
            </a:pPr>
            <a:r>
              <a:rPr lang="en-US" sz="2400" dirty="0" smtClean="0"/>
              <a:t>U.S. Response to their help in supporting World War I</a:t>
            </a:r>
          </a:p>
          <a:p>
            <a:endParaRPr lang="en-US" dirty="0"/>
          </a:p>
        </p:txBody>
      </p:sp>
      <p:pic>
        <p:nvPicPr>
          <p:cNvPr id="5" name="Picture 5" descr="http://memory.loc.gov/service/pnp/cph/3a30000/3a32000/3a32300/3a32338v.jpg"/>
          <p:cNvPicPr>
            <a:picLocks noChangeAspect="1" noChangeArrowheads="1"/>
          </p:cNvPicPr>
          <p:nvPr/>
        </p:nvPicPr>
        <p:blipFill>
          <a:blip r:embed="rId2" cstate="print"/>
          <a:srcRect l="3125" t="27560" r="3125" b="21707"/>
          <a:stretch>
            <a:fillRect/>
          </a:stretch>
        </p:blipFill>
        <p:spPr bwMode="auto">
          <a:xfrm>
            <a:off x="0" y="5105400"/>
            <a:ext cx="91440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7" dur="1000"/>
                                        <p:tgtEl>
                                          <p:spTgt spid="3">
                                            <p:txEl>
                                              <p:pRg st="0" end="0"/>
                                            </p:txEl>
                                          </p:spTgt>
                                        </p:tgtEl>
                                      </p:cBhvr>
                                    </p:animEffect>
                                  </p:childTnLst>
                                </p:cTn>
                              </p:par>
                              <p:par>
                                <p:cTn id="18" presetID="58" presetClass="entr" presetSubtype="0" accel="10000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4" dur="1000"/>
                                        <p:tgtEl>
                                          <p:spTgt spid="3">
                                            <p:txEl>
                                              <p:pRg st="1" end="1"/>
                                            </p:txEl>
                                          </p:spTgt>
                                        </p:tgtEl>
                                      </p:cBhvr>
                                    </p:animEffect>
                                  </p:childTnLst>
                                </p:cTn>
                              </p:par>
                              <p:par>
                                <p:cTn id="25" presetID="58" presetClass="entr" presetSubtype="0" accel="10000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8" presetClass="entr" presetSubtype="0" accel="10000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7" dur="10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0" dur="1000"/>
                                        <p:tgtEl>
                                          <p:spTgt spid="3">
                                            <p:txEl>
                                              <p:pRg st="3" end="3"/>
                                            </p:txEl>
                                          </p:spTgt>
                                        </p:tgtEl>
                                      </p:cBhvr>
                                    </p:animEffect>
                                  </p:childTnLst>
                                </p:cTn>
                              </p:par>
                              <p:par>
                                <p:cTn id="41" presetID="58" presetClass="entr" presetSubtype="0" accel="10000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1000"/>
                                        <p:tgtEl>
                                          <p:spTgt spid="3">
                                            <p:txEl>
                                              <p:pRg st="4" end="4"/>
                                            </p:txEl>
                                          </p:spTgt>
                                        </p:tgtEl>
                                      </p:cBhvr>
                                    </p:animEffect>
                                  </p:childTnLst>
                                </p:cTn>
                              </p:par>
                              <p:par>
                                <p:cTn id="48" presetID="58" presetClass="entr" presetSubtype="0" accel="100000" fill="hold" grpId="0"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1" dur="10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FF0000"/>
                </a:solidFill>
              </a:rPr>
              <a:t>c. Describe the rise of Jim Crow, </a:t>
            </a:r>
            <a:r>
              <a:rPr lang="en-US" sz="2800" dirty="0" err="1" smtClean="0">
                <a:solidFill>
                  <a:srgbClr val="FF0000"/>
                </a:solidFill>
              </a:rPr>
              <a:t>Plessy</a:t>
            </a:r>
            <a:r>
              <a:rPr lang="en-US" sz="2800" dirty="0" smtClean="0">
                <a:solidFill>
                  <a:srgbClr val="FF0000"/>
                </a:solidFill>
              </a:rPr>
              <a:t> v. Ferguson, and </a:t>
            </a:r>
            <a:br>
              <a:rPr lang="en-US" sz="2800" dirty="0" smtClean="0">
                <a:solidFill>
                  <a:srgbClr val="FF0000"/>
                </a:solidFill>
              </a:rPr>
            </a:br>
            <a:r>
              <a:rPr lang="en-US" sz="2800" dirty="0" smtClean="0">
                <a:solidFill>
                  <a:srgbClr val="FF0000"/>
                </a:solidFill>
              </a:rPr>
              <a:t>   the emergence of the NAACP.</a:t>
            </a:r>
            <a:endParaRPr lang="en-US" sz="2800" dirty="0"/>
          </a:p>
        </p:txBody>
      </p:sp>
      <p:sp>
        <p:nvSpPr>
          <p:cNvPr id="3" name="Content Placeholder 2"/>
          <p:cNvSpPr>
            <a:spLocks noGrp="1"/>
          </p:cNvSpPr>
          <p:nvPr>
            <p:ph sz="quarter" idx="1"/>
          </p:nvPr>
        </p:nvSpPr>
        <p:spPr>
          <a:xfrm>
            <a:off x="457200" y="1524000"/>
            <a:ext cx="8308848" cy="5334000"/>
          </a:xfrm>
        </p:spPr>
        <p:txBody>
          <a:bodyPr>
            <a:normAutofit lnSpcReduction="10000"/>
          </a:bodyPr>
          <a:lstStyle/>
          <a:p>
            <a:pPr marL="457200" indent="-457200"/>
            <a:r>
              <a:rPr lang="en-US" dirty="0" smtClean="0"/>
              <a:t>“Jim Crow” laws</a:t>
            </a:r>
          </a:p>
          <a:p>
            <a:pPr marL="777240" lvl="1" indent="-457200"/>
            <a:r>
              <a:rPr lang="en-US" dirty="0" smtClean="0"/>
              <a:t>legal segregation (separation) of the races</a:t>
            </a:r>
          </a:p>
          <a:p>
            <a:pPr marL="777240" lvl="1" indent="-457200"/>
            <a:r>
              <a:rPr lang="en-US" dirty="0" smtClean="0"/>
              <a:t>lasts until the 1960s</a:t>
            </a:r>
          </a:p>
          <a:p>
            <a:r>
              <a:rPr lang="en-US" dirty="0" err="1" smtClean="0"/>
              <a:t>Plessy</a:t>
            </a:r>
            <a:r>
              <a:rPr lang="en-US" dirty="0" smtClean="0"/>
              <a:t> v. Ferguson (1896)</a:t>
            </a:r>
          </a:p>
          <a:p>
            <a:pPr lvl="1"/>
            <a:r>
              <a:rPr lang="en-US" dirty="0" smtClean="0"/>
              <a:t>Supreme Court case that established policy of “separate but equal”, which meant segregation was legal.</a:t>
            </a:r>
          </a:p>
          <a:p>
            <a:pPr lvl="1"/>
            <a:r>
              <a:rPr lang="en-US" dirty="0" smtClean="0"/>
              <a:t>Separate facilities for blacks and whites are okay as long as there are facilities for both.</a:t>
            </a:r>
          </a:p>
          <a:p>
            <a:r>
              <a:rPr lang="en-US" u="sng" dirty="0" smtClean="0"/>
              <a:t>NAACP</a:t>
            </a:r>
            <a:r>
              <a:rPr lang="en-US" dirty="0" smtClean="0"/>
              <a:t>:  National Association for the Advancement of Colored People</a:t>
            </a:r>
          </a:p>
          <a:p>
            <a:pPr lvl="1"/>
            <a:r>
              <a:rPr lang="en-US" dirty="0" smtClean="0"/>
              <a:t>Founded in 1909 to fight for social, political, and economic equality</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down)">
                                      <p:cBhvr>
                                        <p:cTn id="65" dur="580">
                                          <p:stCondLst>
                                            <p:cond delay="0"/>
                                          </p:stCondLst>
                                        </p:cTn>
                                        <p:tgtEl>
                                          <p:spTgt spid="3">
                                            <p:txEl>
                                              <p:pRg st="3" end="3"/>
                                            </p:txEl>
                                          </p:spTgt>
                                        </p:tgtEl>
                                      </p:cBhvr>
                                    </p:animEffect>
                                    <p:anim calcmode="lin" valueType="num">
                                      <p:cBhvr>
                                        <p:cTn id="6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3" end="3"/>
                                            </p:txEl>
                                          </p:spTgt>
                                        </p:tgtEl>
                                      </p:cBhvr>
                                      <p:to x="100000" y="60000"/>
                                    </p:animScale>
                                    <p:animScale>
                                      <p:cBhvr>
                                        <p:cTn id="72" dur="166" decel="50000">
                                          <p:stCondLst>
                                            <p:cond delay="676"/>
                                          </p:stCondLst>
                                        </p:cTn>
                                        <p:tgtEl>
                                          <p:spTgt spid="3">
                                            <p:txEl>
                                              <p:pRg st="3" end="3"/>
                                            </p:txEl>
                                          </p:spTgt>
                                        </p:tgtEl>
                                      </p:cBhvr>
                                      <p:to x="100000" y="100000"/>
                                    </p:animScale>
                                    <p:animScale>
                                      <p:cBhvr>
                                        <p:cTn id="73" dur="26">
                                          <p:stCondLst>
                                            <p:cond delay="1312"/>
                                          </p:stCondLst>
                                        </p:cTn>
                                        <p:tgtEl>
                                          <p:spTgt spid="3">
                                            <p:txEl>
                                              <p:pRg st="3" end="3"/>
                                            </p:txEl>
                                          </p:spTgt>
                                        </p:tgtEl>
                                      </p:cBhvr>
                                      <p:to x="100000" y="80000"/>
                                    </p:animScale>
                                    <p:animScale>
                                      <p:cBhvr>
                                        <p:cTn id="74" dur="166" decel="50000">
                                          <p:stCondLst>
                                            <p:cond delay="1338"/>
                                          </p:stCondLst>
                                        </p:cTn>
                                        <p:tgtEl>
                                          <p:spTgt spid="3">
                                            <p:txEl>
                                              <p:pRg st="3" end="3"/>
                                            </p:txEl>
                                          </p:spTgt>
                                        </p:tgtEl>
                                      </p:cBhvr>
                                      <p:to x="100000" y="100000"/>
                                    </p:animScale>
                                    <p:animScale>
                                      <p:cBhvr>
                                        <p:cTn id="75" dur="26">
                                          <p:stCondLst>
                                            <p:cond delay="1642"/>
                                          </p:stCondLst>
                                        </p:cTn>
                                        <p:tgtEl>
                                          <p:spTgt spid="3">
                                            <p:txEl>
                                              <p:pRg st="3" end="3"/>
                                            </p:txEl>
                                          </p:spTgt>
                                        </p:tgtEl>
                                      </p:cBhvr>
                                      <p:to x="100000" y="90000"/>
                                    </p:animScale>
                                    <p:animScale>
                                      <p:cBhvr>
                                        <p:cTn id="76" dur="166" decel="50000">
                                          <p:stCondLst>
                                            <p:cond delay="1668"/>
                                          </p:stCondLst>
                                        </p:cTn>
                                        <p:tgtEl>
                                          <p:spTgt spid="3">
                                            <p:txEl>
                                              <p:pRg st="3" end="3"/>
                                            </p:txEl>
                                          </p:spTgt>
                                        </p:tgtEl>
                                      </p:cBhvr>
                                      <p:to x="100000" y="100000"/>
                                    </p:animScale>
                                    <p:animScale>
                                      <p:cBhvr>
                                        <p:cTn id="77" dur="26">
                                          <p:stCondLst>
                                            <p:cond delay="1808"/>
                                          </p:stCondLst>
                                        </p:cTn>
                                        <p:tgtEl>
                                          <p:spTgt spid="3">
                                            <p:txEl>
                                              <p:pRg st="3" end="3"/>
                                            </p:txEl>
                                          </p:spTgt>
                                        </p:tgtEl>
                                      </p:cBhvr>
                                      <p:to x="100000" y="95000"/>
                                    </p:animScale>
                                    <p:animScale>
                                      <p:cBhvr>
                                        <p:cTn id="78" dur="166" decel="50000">
                                          <p:stCondLst>
                                            <p:cond delay="1834"/>
                                          </p:stCondLst>
                                        </p:cTn>
                                        <p:tgtEl>
                                          <p:spTgt spid="3">
                                            <p:txEl>
                                              <p:pRg st="3" end="3"/>
                                            </p:txEl>
                                          </p:spTgt>
                                        </p:tgtEl>
                                      </p:cBhvr>
                                      <p:to x="100000" y="100000"/>
                                    </p:animScale>
                                  </p:childTnLst>
                                </p:cTn>
                              </p:par>
                              <p:par>
                                <p:cTn id="79" presetID="26" presetClass="entr" presetSubtype="0" fill="hold" grpId="0" nodeType="with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animEffect transition="in" filter="wipe(down)">
                                      <p:cBhvr>
                                        <p:cTn id="81" dur="580">
                                          <p:stCondLst>
                                            <p:cond delay="0"/>
                                          </p:stCondLst>
                                        </p:cTn>
                                        <p:tgtEl>
                                          <p:spTgt spid="3">
                                            <p:txEl>
                                              <p:pRg st="4" end="4"/>
                                            </p:txEl>
                                          </p:spTgt>
                                        </p:tgtEl>
                                      </p:cBhvr>
                                    </p:animEffect>
                                    <p:anim calcmode="lin" valueType="num">
                                      <p:cBhvr>
                                        <p:cTn id="8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4" end="4"/>
                                            </p:txEl>
                                          </p:spTgt>
                                        </p:tgtEl>
                                      </p:cBhvr>
                                      <p:to x="100000" y="60000"/>
                                    </p:animScale>
                                    <p:animScale>
                                      <p:cBhvr>
                                        <p:cTn id="88" dur="166" decel="50000">
                                          <p:stCondLst>
                                            <p:cond delay="676"/>
                                          </p:stCondLst>
                                        </p:cTn>
                                        <p:tgtEl>
                                          <p:spTgt spid="3">
                                            <p:txEl>
                                              <p:pRg st="4" end="4"/>
                                            </p:txEl>
                                          </p:spTgt>
                                        </p:tgtEl>
                                      </p:cBhvr>
                                      <p:to x="100000" y="100000"/>
                                    </p:animScale>
                                    <p:animScale>
                                      <p:cBhvr>
                                        <p:cTn id="89" dur="26">
                                          <p:stCondLst>
                                            <p:cond delay="1312"/>
                                          </p:stCondLst>
                                        </p:cTn>
                                        <p:tgtEl>
                                          <p:spTgt spid="3">
                                            <p:txEl>
                                              <p:pRg st="4" end="4"/>
                                            </p:txEl>
                                          </p:spTgt>
                                        </p:tgtEl>
                                      </p:cBhvr>
                                      <p:to x="100000" y="80000"/>
                                    </p:animScale>
                                    <p:animScale>
                                      <p:cBhvr>
                                        <p:cTn id="90" dur="166" decel="50000">
                                          <p:stCondLst>
                                            <p:cond delay="1338"/>
                                          </p:stCondLst>
                                        </p:cTn>
                                        <p:tgtEl>
                                          <p:spTgt spid="3">
                                            <p:txEl>
                                              <p:pRg st="4" end="4"/>
                                            </p:txEl>
                                          </p:spTgt>
                                        </p:tgtEl>
                                      </p:cBhvr>
                                      <p:to x="100000" y="100000"/>
                                    </p:animScale>
                                    <p:animScale>
                                      <p:cBhvr>
                                        <p:cTn id="91" dur="26">
                                          <p:stCondLst>
                                            <p:cond delay="1642"/>
                                          </p:stCondLst>
                                        </p:cTn>
                                        <p:tgtEl>
                                          <p:spTgt spid="3">
                                            <p:txEl>
                                              <p:pRg st="4" end="4"/>
                                            </p:txEl>
                                          </p:spTgt>
                                        </p:tgtEl>
                                      </p:cBhvr>
                                      <p:to x="100000" y="90000"/>
                                    </p:animScale>
                                    <p:animScale>
                                      <p:cBhvr>
                                        <p:cTn id="92" dur="166" decel="50000">
                                          <p:stCondLst>
                                            <p:cond delay="1668"/>
                                          </p:stCondLst>
                                        </p:cTn>
                                        <p:tgtEl>
                                          <p:spTgt spid="3">
                                            <p:txEl>
                                              <p:pRg st="4" end="4"/>
                                            </p:txEl>
                                          </p:spTgt>
                                        </p:tgtEl>
                                      </p:cBhvr>
                                      <p:to x="100000" y="100000"/>
                                    </p:animScale>
                                    <p:animScale>
                                      <p:cBhvr>
                                        <p:cTn id="93" dur="26">
                                          <p:stCondLst>
                                            <p:cond delay="1808"/>
                                          </p:stCondLst>
                                        </p:cTn>
                                        <p:tgtEl>
                                          <p:spTgt spid="3">
                                            <p:txEl>
                                              <p:pRg st="4" end="4"/>
                                            </p:txEl>
                                          </p:spTgt>
                                        </p:tgtEl>
                                      </p:cBhvr>
                                      <p:to x="100000" y="95000"/>
                                    </p:animScale>
                                    <p:animScale>
                                      <p:cBhvr>
                                        <p:cTn id="94" dur="166" decel="50000">
                                          <p:stCondLst>
                                            <p:cond delay="1834"/>
                                          </p:stCondLst>
                                        </p:cTn>
                                        <p:tgtEl>
                                          <p:spTgt spid="3">
                                            <p:txEl>
                                              <p:pRg st="4" end="4"/>
                                            </p:txEl>
                                          </p:spTgt>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par>
                                <p:cTn id="129" presetID="26" presetClass="entr" presetSubtype="0" fill="hold" grpId="0" nodeType="withEffect">
                                  <p:stCondLst>
                                    <p:cond delay="0"/>
                                  </p:stCondLst>
                                  <p:childTnLst>
                                    <p:set>
                                      <p:cBhvr>
                                        <p:cTn id="130" dur="1" fill="hold">
                                          <p:stCondLst>
                                            <p:cond delay="0"/>
                                          </p:stCondLst>
                                        </p:cTn>
                                        <p:tgtEl>
                                          <p:spTgt spid="3">
                                            <p:txEl>
                                              <p:pRg st="7" end="7"/>
                                            </p:txEl>
                                          </p:spTgt>
                                        </p:tgtEl>
                                        <p:attrNameLst>
                                          <p:attrName>style.visibility</p:attrName>
                                        </p:attrNameLst>
                                      </p:cBhvr>
                                      <p:to>
                                        <p:strVal val="visible"/>
                                      </p:to>
                                    </p:set>
                                    <p:animEffect transition="in" filter="wipe(down)">
                                      <p:cBhvr>
                                        <p:cTn id="131" dur="580">
                                          <p:stCondLst>
                                            <p:cond delay="0"/>
                                          </p:stCondLst>
                                        </p:cTn>
                                        <p:tgtEl>
                                          <p:spTgt spid="3">
                                            <p:txEl>
                                              <p:pRg st="7" end="7"/>
                                            </p:txEl>
                                          </p:spTgt>
                                        </p:tgtEl>
                                      </p:cBhvr>
                                    </p:animEffect>
                                    <p:anim calcmode="lin" valueType="num">
                                      <p:cBhvr>
                                        <p:cTn id="13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7" dur="26">
                                          <p:stCondLst>
                                            <p:cond delay="650"/>
                                          </p:stCondLst>
                                        </p:cTn>
                                        <p:tgtEl>
                                          <p:spTgt spid="3">
                                            <p:txEl>
                                              <p:pRg st="7" end="7"/>
                                            </p:txEl>
                                          </p:spTgt>
                                        </p:tgtEl>
                                      </p:cBhvr>
                                      <p:to x="100000" y="60000"/>
                                    </p:animScale>
                                    <p:animScale>
                                      <p:cBhvr>
                                        <p:cTn id="138" dur="166" decel="50000">
                                          <p:stCondLst>
                                            <p:cond delay="676"/>
                                          </p:stCondLst>
                                        </p:cTn>
                                        <p:tgtEl>
                                          <p:spTgt spid="3">
                                            <p:txEl>
                                              <p:pRg st="7" end="7"/>
                                            </p:txEl>
                                          </p:spTgt>
                                        </p:tgtEl>
                                      </p:cBhvr>
                                      <p:to x="100000" y="100000"/>
                                    </p:animScale>
                                    <p:animScale>
                                      <p:cBhvr>
                                        <p:cTn id="139" dur="26">
                                          <p:stCondLst>
                                            <p:cond delay="1312"/>
                                          </p:stCondLst>
                                        </p:cTn>
                                        <p:tgtEl>
                                          <p:spTgt spid="3">
                                            <p:txEl>
                                              <p:pRg st="7" end="7"/>
                                            </p:txEl>
                                          </p:spTgt>
                                        </p:tgtEl>
                                      </p:cBhvr>
                                      <p:to x="100000" y="80000"/>
                                    </p:animScale>
                                    <p:animScale>
                                      <p:cBhvr>
                                        <p:cTn id="140" dur="166" decel="50000">
                                          <p:stCondLst>
                                            <p:cond delay="1338"/>
                                          </p:stCondLst>
                                        </p:cTn>
                                        <p:tgtEl>
                                          <p:spTgt spid="3">
                                            <p:txEl>
                                              <p:pRg st="7" end="7"/>
                                            </p:txEl>
                                          </p:spTgt>
                                        </p:tgtEl>
                                      </p:cBhvr>
                                      <p:to x="100000" y="100000"/>
                                    </p:animScale>
                                    <p:animScale>
                                      <p:cBhvr>
                                        <p:cTn id="141" dur="26">
                                          <p:stCondLst>
                                            <p:cond delay="1642"/>
                                          </p:stCondLst>
                                        </p:cTn>
                                        <p:tgtEl>
                                          <p:spTgt spid="3">
                                            <p:txEl>
                                              <p:pRg st="7" end="7"/>
                                            </p:txEl>
                                          </p:spTgt>
                                        </p:tgtEl>
                                      </p:cBhvr>
                                      <p:to x="100000" y="90000"/>
                                    </p:animScale>
                                    <p:animScale>
                                      <p:cBhvr>
                                        <p:cTn id="142" dur="166" decel="50000">
                                          <p:stCondLst>
                                            <p:cond delay="1668"/>
                                          </p:stCondLst>
                                        </p:cTn>
                                        <p:tgtEl>
                                          <p:spTgt spid="3">
                                            <p:txEl>
                                              <p:pRg st="7" end="7"/>
                                            </p:txEl>
                                          </p:spTgt>
                                        </p:tgtEl>
                                      </p:cBhvr>
                                      <p:to x="100000" y="100000"/>
                                    </p:animScale>
                                    <p:animScale>
                                      <p:cBhvr>
                                        <p:cTn id="143" dur="26">
                                          <p:stCondLst>
                                            <p:cond delay="1808"/>
                                          </p:stCondLst>
                                        </p:cTn>
                                        <p:tgtEl>
                                          <p:spTgt spid="3">
                                            <p:txEl>
                                              <p:pRg st="7" end="7"/>
                                            </p:txEl>
                                          </p:spTgt>
                                        </p:tgtEl>
                                      </p:cBhvr>
                                      <p:to x="100000" y="95000"/>
                                    </p:animScale>
                                    <p:animScale>
                                      <p:cBhvr>
                                        <p:cTn id="144"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0"/>
            <a:ext cx="8915400" cy="5334000"/>
          </a:xfrm>
        </p:spPr>
        <p:txBody>
          <a:bodyPr/>
          <a:lstStyle/>
          <a:p>
            <a:r>
              <a:rPr lang="en-US" dirty="0" smtClean="0"/>
              <a:t>Increasing Democracy</a:t>
            </a:r>
          </a:p>
          <a:p>
            <a:pPr lvl="1"/>
            <a:r>
              <a:rPr lang="en-US" sz="2600" dirty="0" smtClean="0">
                <a:solidFill>
                  <a:srgbClr val="000000"/>
                </a:solidFill>
                <a:cs typeface="Arial" pitchFamily="34" charset="0"/>
              </a:rPr>
              <a:t>Initiative - People have the right to propose laws</a:t>
            </a:r>
          </a:p>
          <a:p>
            <a:pPr lvl="1"/>
            <a:r>
              <a:rPr lang="en-US" sz="2600" dirty="0" smtClean="0">
                <a:solidFill>
                  <a:srgbClr val="000000"/>
                </a:solidFill>
                <a:cs typeface="Arial" pitchFamily="34" charset="0"/>
              </a:rPr>
              <a:t>Referendum - </a:t>
            </a:r>
            <a:r>
              <a:rPr lang="en-US" dirty="0" smtClean="0">
                <a:solidFill>
                  <a:srgbClr val="000000"/>
                </a:solidFill>
                <a:cs typeface="Arial" pitchFamily="34" charset="0"/>
              </a:rPr>
              <a:t>People vote &amp; have final approval on a law</a:t>
            </a:r>
          </a:p>
          <a:p>
            <a:pPr lvl="1"/>
            <a:r>
              <a:rPr lang="en-US" dirty="0" smtClean="0"/>
              <a:t>Recall – People can remove an official from office before their term is over</a:t>
            </a:r>
          </a:p>
          <a:p>
            <a:pPr lvl="1"/>
            <a:r>
              <a:rPr lang="en-US" dirty="0" smtClean="0"/>
              <a:t>17</a:t>
            </a:r>
            <a:r>
              <a:rPr lang="en-US" baseline="30000" dirty="0" smtClean="0"/>
              <a:t>th</a:t>
            </a:r>
            <a:r>
              <a:rPr lang="en-US" dirty="0" smtClean="0"/>
              <a:t> Amendment – Direct election of Senators </a:t>
            </a:r>
            <a:r>
              <a:rPr lang="en-US" i="1" dirty="0" smtClean="0"/>
              <a:t>(by the people)</a:t>
            </a:r>
          </a:p>
          <a:p>
            <a:r>
              <a:rPr lang="en-US" dirty="0" smtClean="0"/>
              <a:t>Labor laws</a:t>
            </a:r>
          </a:p>
          <a:p>
            <a:pPr lvl="1"/>
            <a:r>
              <a:rPr lang="en-US" dirty="0" smtClean="0"/>
              <a:t>Child labor, working conditions, compensation laws</a:t>
            </a:r>
          </a:p>
          <a:p>
            <a:r>
              <a:rPr lang="en-US" dirty="0" smtClean="0"/>
              <a:t>Conditions for the Poor</a:t>
            </a:r>
          </a:p>
          <a:p>
            <a:pPr lvl="1"/>
            <a:r>
              <a:rPr lang="en-US" dirty="0" smtClean="0"/>
              <a:t>Jacob Riis – wrote “How the Other Half Lives” – photo-journalism about urban poverty</a:t>
            </a:r>
            <a:endParaRPr lang="en-US" dirty="0"/>
          </a:p>
        </p:txBody>
      </p:sp>
      <p:sp>
        <p:nvSpPr>
          <p:cNvPr id="4" name="Title 1"/>
          <p:cNvSpPr>
            <a:spLocks noGrp="1"/>
          </p:cNvSpPr>
          <p:nvPr>
            <p:ph type="title"/>
          </p:nvPr>
        </p:nvSpPr>
        <p:spPr>
          <a:xfrm>
            <a:off x="304800" y="0"/>
            <a:ext cx="8839200" cy="1219200"/>
          </a:xfrm>
        </p:spPr>
        <p:txBody>
          <a:bodyPr>
            <a:noAutofit/>
          </a:bodyPr>
          <a:lstStyle/>
          <a:p>
            <a:r>
              <a:rPr lang="en-US" sz="2400" dirty="0" smtClean="0">
                <a:solidFill>
                  <a:srgbClr val="FF0000"/>
                </a:solidFill>
              </a:rPr>
              <a:t>e. Describe the significance of progressive reforms such as the initiative, recall, and referendum; direct election of senators; reform of labor laws; and efforts to improve living conditions for the poor in cities.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childTnLst>
                                </p:cTn>
                              </p:par>
                              <p:par>
                                <p:cTn id="25" presetID="19" presetClass="entr" presetSubtype="1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9" presetClass="entr" presetSubtype="1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childTnLst>
                                </p:cTn>
                              </p:par>
                              <p:par>
                                <p:cTn id="39" presetID="19" presetClass="entr" presetSubtype="1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2"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9"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8" dur="1000" fill="hold"/>
                                        <p:tgtEl>
                                          <p:spTgt spid="3">
                                            <p:txEl>
                                              <p:pRg st="7" end="7"/>
                                            </p:txEl>
                                          </p:spTgt>
                                        </p:tgtEl>
                                        <p:attrNameLst>
                                          <p:attrName>ppt_h</p:attrName>
                                        </p:attrNameLst>
                                      </p:cBhvr>
                                      <p:tavLst>
                                        <p:tav tm="0">
                                          <p:val>
                                            <p:strVal val="#ppt_h"/>
                                          </p:val>
                                        </p:tav>
                                        <p:tav tm="100000">
                                          <p:val>
                                            <p:strVal val="#ppt_h"/>
                                          </p:val>
                                        </p:tav>
                                      </p:tavLst>
                                    </p:anim>
                                  </p:childTnLst>
                                </p:cTn>
                              </p:par>
                              <p:par>
                                <p:cTn id="49" presetID="19" presetClass="entr" presetSubtype="1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52" dur="1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defRPr/>
            </a:pPr>
            <a:r>
              <a:rPr lang="en-US" b="1" dirty="0" smtClean="0">
                <a:solidFill>
                  <a:srgbClr val="005200"/>
                </a:solidFill>
                <a:effectLst>
                  <a:outerShdw blurRad="38100" dist="38100" dir="2700000" algn="tl">
                    <a:srgbClr val="C0C0C0"/>
                  </a:outerShdw>
                </a:effectLst>
                <a:latin typeface="BibleScrT" pitchFamily="34" charset="0"/>
              </a:rPr>
              <a:t>Tenement Slum Living</a:t>
            </a:r>
            <a:endParaRPr lang="en-US" b="1" dirty="0">
              <a:solidFill>
                <a:srgbClr val="005200"/>
              </a:solidFill>
              <a:effectLst>
                <a:outerShdw blurRad="38100" dist="38100" dir="2700000" algn="tl">
                  <a:srgbClr val="C0C0C0"/>
                </a:outerShdw>
              </a:effectLst>
              <a:latin typeface="BibleScrT" pitchFamily="34" charset="0"/>
            </a:endParaRPr>
          </a:p>
        </p:txBody>
      </p:sp>
      <p:sp>
        <p:nvSpPr>
          <p:cNvPr id="3" name="Content Placeholder 2"/>
          <p:cNvSpPr>
            <a:spLocks noGrp="1"/>
          </p:cNvSpPr>
          <p:nvPr>
            <p:ph sz="quarter" idx="1"/>
          </p:nvPr>
        </p:nvSpPr>
        <p:spPr/>
        <p:txBody>
          <a:bodyPr/>
          <a:lstStyle/>
          <a:p>
            <a:endParaRPr lang="en-US" dirty="0"/>
          </a:p>
        </p:txBody>
      </p:sp>
      <p:pic>
        <p:nvPicPr>
          <p:cNvPr id="5" name="Picture 5" descr="riis3"/>
          <p:cNvPicPr>
            <a:picLocks noChangeAspect="1" noChangeArrowheads="1"/>
          </p:cNvPicPr>
          <p:nvPr/>
        </p:nvPicPr>
        <p:blipFill>
          <a:blip r:embed="rId2" cstate="print"/>
          <a:srcRect/>
          <a:stretch>
            <a:fillRect/>
          </a:stretch>
        </p:blipFill>
        <p:spPr bwMode="auto">
          <a:xfrm>
            <a:off x="457200" y="1524000"/>
            <a:ext cx="3965575" cy="4038600"/>
          </a:xfrm>
          <a:prstGeom prst="rect">
            <a:avLst/>
          </a:prstGeom>
          <a:noFill/>
          <a:ln w="9525">
            <a:solidFill>
              <a:srgbClr val="005200"/>
            </a:solidFill>
            <a:miter lim="800000"/>
            <a:headEnd/>
            <a:tailEnd/>
          </a:ln>
        </p:spPr>
      </p:pic>
      <p:pic>
        <p:nvPicPr>
          <p:cNvPr id="6" name="Picture 7" descr="USAriis1"/>
          <p:cNvPicPr>
            <a:picLocks noChangeAspect="1" noChangeArrowheads="1"/>
          </p:cNvPicPr>
          <p:nvPr/>
        </p:nvPicPr>
        <p:blipFill>
          <a:blip r:embed="rId3" cstate="print">
            <a:lum bright="-6000" contrast="6000"/>
          </a:blip>
          <a:srcRect/>
          <a:stretch>
            <a:fillRect/>
          </a:stretch>
        </p:blipFill>
        <p:spPr bwMode="auto">
          <a:xfrm>
            <a:off x="4800600" y="2057400"/>
            <a:ext cx="3867150" cy="4343400"/>
          </a:xfrm>
          <a:prstGeom prst="rect">
            <a:avLst/>
          </a:prstGeom>
          <a:noFill/>
          <a:ln w="9525">
            <a:solidFill>
              <a:srgbClr val="005200"/>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2" descr="F:\gilded age pics\how the other half lives\riis1.jpg"/>
          <p:cNvPicPr>
            <a:picLocks noChangeAspect="1" noChangeArrowheads="1"/>
          </p:cNvPicPr>
          <p:nvPr/>
        </p:nvPicPr>
        <p:blipFill>
          <a:blip r:embed="rId2" cstate="print"/>
          <a:srcRect/>
          <a:stretch>
            <a:fillRect/>
          </a:stretch>
        </p:blipFill>
        <p:spPr bwMode="auto">
          <a:xfrm>
            <a:off x="152400" y="3733800"/>
            <a:ext cx="3962400" cy="3168650"/>
          </a:xfrm>
          <a:prstGeom prst="rect">
            <a:avLst/>
          </a:prstGeom>
          <a:noFill/>
          <a:ln w="9525">
            <a:noFill/>
            <a:miter lim="800000"/>
            <a:headEnd/>
            <a:tailEnd/>
          </a:ln>
        </p:spPr>
      </p:pic>
      <p:pic>
        <p:nvPicPr>
          <p:cNvPr id="5" name="Picture 3" descr="F:\gilded age pics\how the other half lives\riis2.jpg"/>
          <p:cNvPicPr>
            <a:picLocks noChangeAspect="1" noChangeArrowheads="1"/>
          </p:cNvPicPr>
          <p:nvPr/>
        </p:nvPicPr>
        <p:blipFill>
          <a:blip r:embed="rId3" cstate="print"/>
          <a:srcRect/>
          <a:stretch>
            <a:fillRect/>
          </a:stretch>
        </p:blipFill>
        <p:spPr bwMode="auto">
          <a:xfrm>
            <a:off x="4800600" y="3581400"/>
            <a:ext cx="3810000" cy="3046413"/>
          </a:xfrm>
          <a:prstGeom prst="rect">
            <a:avLst/>
          </a:prstGeom>
          <a:noFill/>
          <a:ln w="9525">
            <a:noFill/>
            <a:miter lim="800000"/>
            <a:headEnd/>
            <a:tailEnd/>
          </a:ln>
        </p:spPr>
      </p:pic>
      <p:pic>
        <p:nvPicPr>
          <p:cNvPr id="6" name="Picture 4" descr="F:\gilded age pics\how the other half lives\riis4.jpg"/>
          <p:cNvPicPr>
            <a:picLocks noChangeAspect="1" noChangeArrowheads="1"/>
          </p:cNvPicPr>
          <p:nvPr/>
        </p:nvPicPr>
        <p:blipFill>
          <a:blip r:embed="rId4" cstate="print"/>
          <a:srcRect/>
          <a:stretch>
            <a:fillRect/>
          </a:stretch>
        </p:blipFill>
        <p:spPr bwMode="auto">
          <a:xfrm>
            <a:off x="2495550" y="0"/>
            <a:ext cx="4362450" cy="3487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body" sz="half" idx="1"/>
          </p:nvPr>
        </p:nvSpPr>
        <p:spPr>
          <a:xfrm>
            <a:off x="228600" y="1600200"/>
            <a:ext cx="8534400" cy="4983163"/>
          </a:xfrm>
        </p:spPr>
        <p:txBody>
          <a:bodyPr>
            <a:normAutofit lnSpcReduction="10000"/>
          </a:bodyPr>
          <a:lstStyle/>
          <a:p>
            <a:pPr eaLnBrk="1" hangingPunct="1">
              <a:lnSpc>
                <a:spcPct val="90000"/>
              </a:lnSpc>
            </a:pPr>
            <a:r>
              <a:rPr lang="en-US" sz="2600" dirty="0" smtClean="0"/>
              <a:t>The growth of American railroads helped expand the industries that supplied the railroad companies’ need for steel rails laid on wood ties, iron locomotives burning huge quantities of coal, wooden freight cars, &amp; passenger cars with fabric-covered seats &amp; glass windows. </a:t>
            </a:r>
          </a:p>
          <a:p>
            <a:pPr eaLnBrk="1" hangingPunct="1">
              <a:lnSpc>
                <a:spcPct val="90000"/>
              </a:lnSpc>
            </a:pPr>
            <a:r>
              <a:rPr lang="en-US" sz="2600" dirty="0" smtClean="0"/>
              <a:t>The railroads were the biggest customers for the </a:t>
            </a:r>
            <a:r>
              <a:rPr lang="en-US" sz="2600" b="1" dirty="0" smtClean="0"/>
              <a:t>steel industry </a:t>
            </a:r>
            <a:r>
              <a:rPr lang="en-US" sz="2600" dirty="0" smtClean="0"/>
              <a:t>because thousands of miles of steel track were laid. </a:t>
            </a:r>
          </a:p>
          <a:p>
            <a:pPr>
              <a:lnSpc>
                <a:spcPct val="90000"/>
              </a:lnSpc>
            </a:pPr>
            <a:r>
              <a:rPr lang="en-US" sz="2600" dirty="0" smtClean="0"/>
              <a:t>In turn, the railroads had a great impact on the steel industry. </a:t>
            </a:r>
          </a:p>
          <a:p>
            <a:pPr>
              <a:lnSpc>
                <a:spcPct val="90000"/>
              </a:lnSpc>
            </a:pPr>
            <a:r>
              <a:rPr lang="en-US" sz="2600" dirty="0" smtClean="0"/>
              <a:t>To supply their biggest customers, steel producers developed cheap, efficient methods for the mass production of steel rails. </a:t>
            </a:r>
          </a:p>
          <a:p>
            <a:pPr>
              <a:lnSpc>
                <a:spcPct val="90000"/>
              </a:lnSpc>
            </a:pPr>
            <a:r>
              <a:rPr lang="en-US" sz="2600" dirty="0" smtClean="0"/>
              <a:t>These low-cost methods enabled more industries to afford the steel companies’ products.</a:t>
            </a:r>
          </a:p>
          <a:p>
            <a:pPr eaLnBrk="1" hangingPunct="1">
              <a:lnSpc>
                <a:spcPct val="90000"/>
              </a:lnSpc>
            </a:pPr>
            <a:endParaRPr lang="en-US" sz="2300" dirty="0" smtClean="0"/>
          </a:p>
        </p:txBody>
      </p:sp>
      <p:sp>
        <p:nvSpPr>
          <p:cNvPr id="5" name="Title 1"/>
          <p:cNvSpPr txBox="1">
            <a:spLocks/>
          </p:cNvSpPr>
          <p:nvPr/>
        </p:nvSpPr>
        <p:spPr>
          <a:xfrm>
            <a:off x="457200" y="457200"/>
            <a:ext cx="8153400" cy="7620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FF0000"/>
                </a:solidFill>
                <a:effectLst/>
                <a:uLnTx/>
                <a:uFillTx/>
                <a:latin typeface="+mn-lt"/>
                <a:ea typeface="+mj-ea"/>
                <a:cs typeface="+mj-cs"/>
              </a:rPr>
              <a:t>a. Explain the impact of the </a:t>
            </a:r>
            <a:r>
              <a:rPr kumimoji="0" lang="en-US" sz="2600" b="0" i="0" u="sng" strike="noStrike" kern="1200" cap="none" spc="0" normalizeH="0" baseline="0" noProof="0" dirty="0" smtClean="0">
                <a:ln>
                  <a:noFill/>
                </a:ln>
                <a:solidFill>
                  <a:srgbClr val="FF0000"/>
                </a:solidFill>
                <a:effectLst/>
                <a:uLnTx/>
                <a:uFillTx/>
                <a:latin typeface="+mn-lt"/>
                <a:ea typeface="+mj-ea"/>
                <a:cs typeface="+mj-cs"/>
              </a:rPr>
              <a:t>railroads on other industries</a:t>
            </a:r>
            <a:r>
              <a:rPr kumimoji="0" lang="en-US" sz="2600" b="0" i="0" u="none" strike="noStrike" kern="1200" cap="none" spc="0" normalizeH="0" baseline="0" noProof="0" dirty="0" smtClean="0">
                <a:ln>
                  <a:noFill/>
                </a:ln>
                <a:solidFill>
                  <a:srgbClr val="FF0000"/>
                </a:solidFill>
                <a:effectLst/>
                <a:uLnTx/>
                <a:uFillTx/>
                <a:latin typeface="+mn-lt"/>
                <a:ea typeface="+mj-ea"/>
                <a:cs typeface="+mj-cs"/>
              </a:rPr>
              <a:t>, such as steel, and on the organization of big business.</a:t>
            </a:r>
            <a:endParaRPr kumimoji="0" lang="en-US" sz="2600" b="0" i="0" u="none" strike="noStrike" kern="1200" cap="none" spc="0" normalizeH="0" baseline="0" noProof="0" dirty="0">
              <a:ln>
                <a:noFill/>
              </a:ln>
              <a:solidFill>
                <a:srgbClr val="FF0000"/>
              </a:solidFill>
              <a:effectLst/>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4" descr="Riis-lodgers"/>
          <p:cNvPicPr>
            <a:picLocks noChangeAspect="1" noChangeArrowheads="1"/>
          </p:cNvPicPr>
          <p:nvPr/>
        </p:nvPicPr>
        <p:blipFill>
          <a:blip r:embed="rId2" cstate="print">
            <a:lum contrast="6000"/>
          </a:blip>
          <a:srcRect/>
          <a:stretch>
            <a:fillRect/>
          </a:stretch>
        </p:blipFill>
        <p:spPr bwMode="auto">
          <a:xfrm>
            <a:off x="520700" y="228600"/>
            <a:ext cx="7708900" cy="6172200"/>
          </a:xfrm>
          <a:prstGeom prst="rect">
            <a:avLst/>
          </a:prstGeom>
          <a:noFill/>
          <a:ln w="9525">
            <a:solidFill>
              <a:srgbClr val="005200"/>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5" name="Picture 3" descr="immigrant_city_life_01"/>
          <p:cNvPicPr>
            <a:picLocks noChangeAspect="1" noChangeArrowheads="1"/>
          </p:cNvPicPr>
          <p:nvPr/>
        </p:nvPicPr>
        <p:blipFill>
          <a:blip r:embed="rId2" cstate="print">
            <a:lum bright="-6000" contrast="6000"/>
          </a:blip>
          <a:srcRect l="2856" t="4913" r="2856" b="6070"/>
          <a:stretch>
            <a:fillRect/>
          </a:stretch>
        </p:blipFill>
        <p:spPr bwMode="auto">
          <a:xfrm>
            <a:off x="76200" y="304800"/>
            <a:ext cx="9067800" cy="6346825"/>
          </a:xfrm>
          <a:prstGeom prst="rect">
            <a:avLst/>
          </a:prstGeom>
          <a:noFill/>
          <a:ln w="9525">
            <a:solidFill>
              <a:srgbClr val="005200"/>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0"/>
            <a:ext cx="8153400" cy="457200"/>
          </a:xfrm>
        </p:spPr>
        <p:txBody>
          <a:bodyPr>
            <a:noAutofit/>
          </a:bodyPr>
          <a:lstStyle/>
          <a:p>
            <a:r>
              <a:rPr lang="en-US" sz="5400" b="1" dirty="0" smtClean="0">
                <a:solidFill>
                  <a:schemeClr val="tx1"/>
                </a:solidFill>
                <a:cs typeface="Arial" charset="0"/>
              </a:rPr>
              <a:t>Child Labor</a:t>
            </a:r>
            <a:br>
              <a:rPr lang="en-US" sz="5400" b="1" dirty="0" smtClean="0">
                <a:solidFill>
                  <a:schemeClr val="tx1"/>
                </a:solidFill>
                <a:cs typeface="Arial" charset="0"/>
              </a:rPr>
            </a:br>
            <a:endParaRPr lang="en-US" sz="5400" dirty="0">
              <a:solidFill>
                <a:schemeClr val="tx1"/>
              </a:solidFill>
            </a:endParaRPr>
          </a:p>
        </p:txBody>
      </p:sp>
      <p:sp>
        <p:nvSpPr>
          <p:cNvPr id="3" name="Content Placeholder 2"/>
          <p:cNvSpPr>
            <a:spLocks noGrp="1"/>
          </p:cNvSpPr>
          <p:nvPr>
            <p:ph sz="quarter" idx="1"/>
          </p:nvPr>
        </p:nvSpPr>
        <p:spPr/>
        <p:txBody>
          <a:bodyPr/>
          <a:lstStyle/>
          <a:p>
            <a:endParaRPr lang="en-US" dirty="0"/>
          </a:p>
        </p:txBody>
      </p:sp>
      <p:pic>
        <p:nvPicPr>
          <p:cNvPr id="5" name="Picture 3" descr="child labor-mines-1"/>
          <p:cNvPicPr>
            <a:picLocks noChangeAspect="1" noChangeArrowheads="1"/>
          </p:cNvPicPr>
          <p:nvPr/>
        </p:nvPicPr>
        <p:blipFill>
          <a:blip r:embed="rId2" cstate="print">
            <a:lum contrast="6000"/>
          </a:blip>
          <a:srcRect/>
          <a:stretch>
            <a:fillRect/>
          </a:stretch>
        </p:blipFill>
        <p:spPr bwMode="auto">
          <a:xfrm>
            <a:off x="3962400" y="2514600"/>
            <a:ext cx="4919663" cy="3479800"/>
          </a:xfrm>
          <a:prstGeom prst="rect">
            <a:avLst/>
          </a:prstGeom>
          <a:noFill/>
          <a:ln w="9525">
            <a:solidFill>
              <a:schemeClr val="tx1"/>
            </a:solidFill>
            <a:miter lim="800000"/>
            <a:headEnd/>
            <a:tailEnd/>
          </a:ln>
        </p:spPr>
      </p:pic>
      <p:pic>
        <p:nvPicPr>
          <p:cNvPr id="6" name="Picture 5" descr="child labor-fruit pickers-1"/>
          <p:cNvPicPr>
            <a:picLocks noChangeAspect="1" noChangeArrowheads="1"/>
          </p:cNvPicPr>
          <p:nvPr/>
        </p:nvPicPr>
        <p:blipFill>
          <a:blip r:embed="rId3" cstate="print">
            <a:lum contrast="6000"/>
          </a:blip>
          <a:srcRect l="17999" r="16000"/>
          <a:stretch>
            <a:fillRect/>
          </a:stretch>
        </p:blipFill>
        <p:spPr bwMode="auto">
          <a:xfrm>
            <a:off x="457200" y="1219200"/>
            <a:ext cx="2971800" cy="33401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pic>
        <p:nvPicPr>
          <p:cNvPr id="4" name="Picture 3" descr="child labor-factory-4"/>
          <p:cNvPicPr>
            <a:picLocks noChangeAspect="1" noChangeArrowheads="1"/>
          </p:cNvPicPr>
          <p:nvPr/>
        </p:nvPicPr>
        <p:blipFill>
          <a:blip r:embed="rId2" cstate="print"/>
          <a:srcRect/>
          <a:stretch>
            <a:fillRect/>
          </a:stretch>
        </p:blipFill>
        <p:spPr bwMode="auto">
          <a:xfrm>
            <a:off x="457200" y="457200"/>
            <a:ext cx="3787775" cy="2654300"/>
          </a:xfrm>
          <a:prstGeom prst="rect">
            <a:avLst/>
          </a:prstGeom>
          <a:noFill/>
          <a:ln w="9525">
            <a:solidFill>
              <a:schemeClr val="tx1"/>
            </a:solidFill>
            <a:miter lim="800000"/>
            <a:headEnd/>
            <a:tailEnd/>
          </a:ln>
        </p:spPr>
      </p:pic>
      <p:pic>
        <p:nvPicPr>
          <p:cNvPr id="5" name="Picture 4" descr="child labor-factory-5"/>
          <p:cNvPicPr>
            <a:picLocks noChangeAspect="1" noChangeArrowheads="1"/>
          </p:cNvPicPr>
          <p:nvPr/>
        </p:nvPicPr>
        <p:blipFill>
          <a:blip r:embed="rId3" cstate="print"/>
          <a:srcRect/>
          <a:stretch>
            <a:fillRect/>
          </a:stretch>
        </p:blipFill>
        <p:spPr bwMode="auto">
          <a:xfrm>
            <a:off x="304800" y="3429000"/>
            <a:ext cx="3886200" cy="2843213"/>
          </a:xfrm>
          <a:prstGeom prst="rect">
            <a:avLst/>
          </a:prstGeom>
          <a:noFill/>
          <a:ln w="9525">
            <a:solidFill>
              <a:schemeClr val="tx1"/>
            </a:solidFill>
            <a:miter lim="800000"/>
            <a:headEnd/>
            <a:tailEnd/>
          </a:ln>
        </p:spPr>
      </p:pic>
      <p:pic>
        <p:nvPicPr>
          <p:cNvPr id="6" name="Picture 6" descr="child labor-factory-1"/>
          <p:cNvPicPr>
            <a:picLocks noChangeAspect="1" noChangeArrowheads="1"/>
          </p:cNvPicPr>
          <p:nvPr/>
        </p:nvPicPr>
        <p:blipFill>
          <a:blip r:embed="rId4" cstate="print"/>
          <a:srcRect/>
          <a:stretch>
            <a:fillRect/>
          </a:stretch>
        </p:blipFill>
        <p:spPr bwMode="auto">
          <a:xfrm>
            <a:off x="4572000" y="3962400"/>
            <a:ext cx="3508375" cy="2514600"/>
          </a:xfrm>
          <a:prstGeom prst="rect">
            <a:avLst/>
          </a:prstGeom>
          <a:noFill/>
          <a:ln w="9525">
            <a:solidFill>
              <a:schemeClr val="tx1"/>
            </a:solidFill>
            <a:miter lim="800000"/>
            <a:headEnd/>
            <a:tailEnd/>
          </a:ln>
        </p:spPr>
      </p:pic>
      <p:pic>
        <p:nvPicPr>
          <p:cNvPr id="7" name="Picture 7" descr="child labor-factory-2"/>
          <p:cNvPicPr>
            <a:picLocks noChangeAspect="1" noChangeArrowheads="1"/>
          </p:cNvPicPr>
          <p:nvPr/>
        </p:nvPicPr>
        <p:blipFill>
          <a:blip r:embed="rId5" cstate="print"/>
          <a:srcRect/>
          <a:stretch>
            <a:fillRect/>
          </a:stretch>
        </p:blipFill>
        <p:spPr bwMode="auto">
          <a:xfrm>
            <a:off x="4649788" y="762000"/>
            <a:ext cx="4113212" cy="28844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09600"/>
            <a:ext cx="8153400" cy="609600"/>
          </a:xfrm>
        </p:spPr>
        <p:txBody>
          <a:bodyPr>
            <a:normAutofit fontScale="90000"/>
          </a:bodyPr>
          <a:lstStyle/>
          <a:p>
            <a:pPr algn="ctr"/>
            <a:r>
              <a:rPr lang="en-US" b="1" dirty="0" smtClean="0">
                <a:solidFill>
                  <a:schemeClr val="tx1"/>
                </a:solidFill>
              </a:rPr>
              <a:t>TRIANGLE  SHIRTWAIST FACTORY  FIRE   NYC   1911</a:t>
            </a:r>
            <a:br>
              <a:rPr lang="en-US" b="1" dirty="0" smtClean="0">
                <a:solidFill>
                  <a:schemeClr val="tx1"/>
                </a:solidFill>
              </a:rPr>
            </a:br>
            <a:endParaRPr lang="en-US" b="1" dirty="0">
              <a:solidFill>
                <a:schemeClr val="tx1"/>
              </a:solidFill>
            </a:endParaRPr>
          </a:p>
        </p:txBody>
      </p:sp>
      <p:sp>
        <p:nvSpPr>
          <p:cNvPr id="3" name="Content Placeholder 2"/>
          <p:cNvSpPr>
            <a:spLocks noGrp="1"/>
          </p:cNvSpPr>
          <p:nvPr>
            <p:ph sz="quarter" idx="1"/>
          </p:nvPr>
        </p:nvSpPr>
        <p:spPr/>
        <p:txBody>
          <a:bodyPr/>
          <a:lstStyle/>
          <a:p>
            <a:endParaRPr lang="en-US" dirty="0"/>
          </a:p>
        </p:txBody>
      </p:sp>
      <p:pic>
        <p:nvPicPr>
          <p:cNvPr id="4" name="Picture 5" descr="Triangle Factory Bldg"/>
          <p:cNvPicPr>
            <a:picLocks noChangeAspect="1" noChangeArrowheads="1"/>
          </p:cNvPicPr>
          <p:nvPr/>
        </p:nvPicPr>
        <p:blipFill>
          <a:blip r:embed="rId2" cstate="print">
            <a:lum bright="-6000" contrast="6000"/>
          </a:blip>
          <a:srcRect/>
          <a:stretch>
            <a:fillRect/>
          </a:stretch>
        </p:blipFill>
        <p:spPr bwMode="auto">
          <a:xfrm>
            <a:off x="457200" y="1676400"/>
            <a:ext cx="3716338" cy="4800600"/>
          </a:xfrm>
          <a:prstGeom prst="rect">
            <a:avLst/>
          </a:prstGeom>
          <a:noFill/>
          <a:ln w="9525">
            <a:solidFill>
              <a:schemeClr val="tx1"/>
            </a:solidFill>
            <a:miter lim="800000"/>
            <a:headEnd/>
            <a:tailEnd/>
          </a:ln>
        </p:spPr>
      </p:pic>
      <p:pic>
        <p:nvPicPr>
          <p:cNvPr id="5" name="Picture 4" descr="pol_cartoon 8"/>
          <p:cNvPicPr>
            <a:picLocks noChangeAspect="1" noChangeArrowheads="1"/>
          </p:cNvPicPr>
          <p:nvPr/>
        </p:nvPicPr>
        <p:blipFill>
          <a:blip r:embed="rId3" cstate="print">
            <a:lum bright="-6000" contrast="6000"/>
          </a:blip>
          <a:srcRect/>
          <a:stretch>
            <a:fillRect/>
          </a:stretch>
        </p:blipFill>
        <p:spPr bwMode="auto">
          <a:xfrm>
            <a:off x="4876800" y="1905000"/>
            <a:ext cx="3657600" cy="42195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09600"/>
            <a:ext cx="8153400" cy="609600"/>
          </a:xfrm>
        </p:spPr>
        <p:txBody>
          <a:bodyPr>
            <a:noAutofit/>
          </a:bodyPr>
          <a:lstStyle/>
          <a:p>
            <a:r>
              <a:rPr lang="en-US" b="1" dirty="0" smtClean="0">
                <a:solidFill>
                  <a:schemeClr val="tx1"/>
                </a:solidFill>
              </a:rPr>
              <a:t>Typical NYC Sweatshop, 1910</a:t>
            </a:r>
            <a:br>
              <a:rPr lang="en-US" b="1" dirty="0" smtClean="0">
                <a:solidFill>
                  <a:schemeClr val="tx1"/>
                </a:solidFill>
              </a:rPr>
            </a:br>
            <a:endParaRPr lang="en-US" b="1" dirty="0">
              <a:solidFill>
                <a:schemeClr val="tx1"/>
              </a:solidFill>
            </a:endParaRPr>
          </a:p>
        </p:txBody>
      </p:sp>
      <p:sp>
        <p:nvSpPr>
          <p:cNvPr id="3" name="Content Placeholder 2"/>
          <p:cNvSpPr>
            <a:spLocks noGrp="1"/>
          </p:cNvSpPr>
          <p:nvPr>
            <p:ph sz="quarter" idx="1"/>
          </p:nvPr>
        </p:nvSpPr>
        <p:spPr/>
        <p:txBody>
          <a:bodyPr/>
          <a:lstStyle/>
          <a:p>
            <a:endParaRPr lang="en-US"/>
          </a:p>
        </p:txBody>
      </p:sp>
      <p:pic>
        <p:nvPicPr>
          <p:cNvPr id="4" name="Picture 7" descr="E:\teaching CP\10 progressive\Progressive\TASv3_170212I.jpg"/>
          <p:cNvPicPr>
            <a:picLocks noChangeAspect="1" noChangeArrowheads="1"/>
          </p:cNvPicPr>
          <p:nvPr/>
        </p:nvPicPr>
        <p:blipFill>
          <a:blip r:embed="rId2" cstate="print"/>
          <a:srcRect/>
          <a:stretch>
            <a:fillRect/>
          </a:stretch>
        </p:blipFill>
        <p:spPr bwMode="auto">
          <a:xfrm>
            <a:off x="457200" y="1162050"/>
            <a:ext cx="8239125" cy="546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Building After the Fire</a:t>
            </a:r>
            <a:endParaRPr lang="en-US" dirty="0"/>
          </a:p>
        </p:txBody>
      </p:sp>
      <p:sp>
        <p:nvSpPr>
          <p:cNvPr id="3" name="Content Placeholder 2"/>
          <p:cNvSpPr>
            <a:spLocks noGrp="1"/>
          </p:cNvSpPr>
          <p:nvPr>
            <p:ph sz="quarter" idx="1"/>
          </p:nvPr>
        </p:nvSpPr>
        <p:spPr/>
        <p:txBody>
          <a:bodyPr/>
          <a:lstStyle/>
          <a:p>
            <a:endParaRPr lang="en-US"/>
          </a:p>
        </p:txBody>
      </p:sp>
      <p:pic>
        <p:nvPicPr>
          <p:cNvPr id="4" name="Picture 4" descr="Inside the bldg after fire"/>
          <p:cNvPicPr>
            <a:picLocks noChangeAspect="1" noChangeArrowheads="1"/>
          </p:cNvPicPr>
          <p:nvPr/>
        </p:nvPicPr>
        <p:blipFill>
          <a:blip r:embed="rId2" cstate="print"/>
          <a:srcRect/>
          <a:stretch>
            <a:fillRect/>
          </a:stretch>
        </p:blipFill>
        <p:spPr bwMode="auto">
          <a:xfrm>
            <a:off x="685800" y="1371600"/>
            <a:ext cx="7924800" cy="5283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 Bodies on the Sidewalk</a:t>
            </a:r>
            <a:endParaRPr lang="en-US" dirty="0"/>
          </a:p>
        </p:txBody>
      </p:sp>
      <p:sp>
        <p:nvSpPr>
          <p:cNvPr id="3" name="Content Placeholder 2"/>
          <p:cNvSpPr>
            <a:spLocks noGrp="1"/>
          </p:cNvSpPr>
          <p:nvPr>
            <p:ph sz="quarter" idx="1"/>
          </p:nvPr>
        </p:nvSpPr>
        <p:spPr/>
        <p:txBody>
          <a:bodyPr/>
          <a:lstStyle/>
          <a:p>
            <a:endParaRPr lang="en-US"/>
          </a:p>
        </p:txBody>
      </p:sp>
      <p:pic>
        <p:nvPicPr>
          <p:cNvPr id="4" name="Picture 4" descr="Dead Bodies on Sidewalks"/>
          <p:cNvPicPr>
            <a:picLocks noChangeAspect="1" noChangeArrowheads="1"/>
          </p:cNvPicPr>
          <p:nvPr/>
        </p:nvPicPr>
        <p:blipFill>
          <a:blip r:embed="rId2" cstate="print">
            <a:lum bright="-6000" contrast="6000"/>
          </a:blip>
          <a:srcRect/>
          <a:stretch>
            <a:fillRect/>
          </a:stretch>
        </p:blipFill>
        <p:spPr bwMode="auto">
          <a:xfrm>
            <a:off x="525835" y="1374775"/>
            <a:ext cx="8008565" cy="525214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 at the Morgue (145 Dead)</a:t>
            </a:r>
            <a:endParaRPr lang="en-US" dirty="0"/>
          </a:p>
        </p:txBody>
      </p:sp>
      <p:sp>
        <p:nvSpPr>
          <p:cNvPr id="3" name="Content Placeholder 2"/>
          <p:cNvSpPr>
            <a:spLocks noGrp="1"/>
          </p:cNvSpPr>
          <p:nvPr>
            <p:ph sz="quarter" idx="1"/>
          </p:nvPr>
        </p:nvSpPr>
        <p:spPr/>
        <p:txBody>
          <a:bodyPr/>
          <a:lstStyle/>
          <a:p>
            <a:endParaRPr lang="en-US"/>
          </a:p>
        </p:txBody>
      </p:sp>
      <p:pic>
        <p:nvPicPr>
          <p:cNvPr id="4" name="Picture 4" descr="Scene at the Morgue"/>
          <p:cNvPicPr>
            <a:picLocks noChangeAspect="1" noChangeArrowheads="1"/>
          </p:cNvPicPr>
          <p:nvPr/>
        </p:nvPicPr>
        <p:blipFill>
          <a:blip r:embed="rId2" cstate="print"/>
          <a:srcRect/>
          <a:stretch>
            <a:fillRect/>
          </a:stretch>
        </p:blipFill>
        <p:spPr bwMode="auto">
          <a:xfrm>
            <a:off x="990600" y="1524000"/>
            <a:ext cx="7162800" cy="518044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457200" y="1600200"/>
            <a:ext cx="4191000" cy="4525963"/>
          </a:xfrm>
        </p:spPr>
        <p:txBody>
          <a:bodyPr>
            <a:noAutofit/>
          </a:bodyPr>
          <a:lstStyle/>
          <a:p>
            <a:pPr eaLnBrk="1" hangingPunct="1">
              <a:lnSpc>
                <a:spcPct val="90000"/>
              </a:lnSpc>
            </a:pPr>
            <a:r>
              <a:rPr lang="en-US" sz="2600" b="1" dirty="0" smtClean="0"/>
              <a:t>President Theodore Roosevelt </a:t>
            </a:r>
            <a:r>
              <a:rPr lang="en-US" sz="2600" dirty="0" smtClean="0"/>
              <a:t>also began a Progressive </a:t>
            </a:r>
            <a:r>
              <a:rPr lang="en-US" sz="2600" b="1" dirty="0" smtClean="0"/>
              <a:t>conservation movement</a:t>
            </a:r>
            <a:r>
              <a:rPr lang="en-US" sz="2600" dirty="0" smtClean="0"/>
              <a:t>, which conserved millions of acres of wilderness lands, particularly in western states. </a:t>
            </a:r>
          </a:p>
          <a:p>
            <a:pPr eaLnBrk="1" hangingPunct="1">
              <a:lnSpc>
                <a:spcPct val="90000"/>
              </a:lnSpc>
            </a:pPr>
            <a:r>
              <a:rPr lang="en-US" sz="2600" dirty="0" smtClean="0"/>
              <a:t>His efforts led to the establishment of a national park system that included Yosemite in California &amp; Yellowstone in Wyoming.</a:t>
            </a:r>
          </a:p>
        </p:txBody>
      </p:sp>
      <p:pic>
        <p:nvPicPr>
          <p:cNvPr id="11268" name="Picture 7" descr="old_faithful254"/>
          <p:cNvPicPr>
            <a:picLocks noGrp="1" noChangeAspect="1" noChangeArrowheads="1"/>
          </p:cNvPicPr>
          <p:nvPr>
            <p:ph sz="half" idx="2"/>
          </p:nvPr>
        </p:nvPicPr>
        <p:blipFill>
          <a:blip r:embed="rId2" cstate="print"/>
          <a:srcRect/>
          <a:stretch>
            <a:fillRect/>
          </a:stretch>
        </p:blipFill>
        <p:spPr>
          <a:xfrm>
            <a:off x="4967288" y="1600200"/>
            <a:ext cx="3400425" cy="4525963"/>
          </a:xfrm>
          <a:noFill/>
        </p:spPr>
      </p:pic>
      <p:sp>
        <p:nvSpPr>
          <p:cNvPr id="5" name="Title 1"/>
          <p:cNvSpPr txBox="1">
            <a:spLocks/>
          </p:cNvSpPr>
          <p:nvPr/>
        </p:nvSpPr>
        <p:spPr>
          <a:xfrm>
            <a:off x="381000" y="0"/>
            <a:ext cx="8763000" cy="1219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mj-lt"/>
                <a:ea typeface="+mj-ea"/>
                <a:cs typeface="+mj-cs"/>
              </a:rPr>
              <a:t>f. Describe the conservation movement</a:t>
            </a:r>
            <a:r>
              <a:rPr kumimoji="0" lang="en-US" sz="2400" b="0" i="0" u="none" strike="noStrike" kern="1200" cap="none" spc="0" normalizeH="0" noProof="0" dirty="0" smtClean="0">
                <a:ln>
                  <a:noFill/>
                </a:ln>
                <a:solidFill>
                  <a:srgbClr val="FF0000"/>
                </a:solidFill>
                <a:effectLst/>
                <a:uLnTx/>
                <a:uFillTx/>
                <a:latin typeface="+mj-lt"/>
                <a:ea typeface="+mj-ea"/>
                <a:cs typeface="+mj-cs"/>
              </a:rPr>
              <a:t> and the development of national parks and forests; include the role of Theodore Roosevelt.</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body" sz="half" idx="1"/>
          </p:nvPr>
        </p:nvSpPr>
        <p:spPr>
          <a:xfrm>
            <a:off x="228600" y="1524000"/>
            <a:ext cx="4267200" cy="4953000"/>
          </a:xfrm>
        </p:spPr>
        <p:txBody>
          <a:bodyPr>
            <a:noAutofit/>
          </a:bodyPr>
          <a:lstStyle/>
          <a:p>
            <a:pPr eaLnBrk="1" hangingPunct="1">
              <a:lnSpc>
                <a:spcPct val="80000"/>
              </a:lnSpc>
            </a:pPr>
            <a:r>
              <a:rPr lang="en-US" sz="2200" dirty="0" smtClean="0"/>
              <a:t>The rapid rise of the steel &amp; railroad industries between the end of the Civil War &amp; the early 1900s spurred the growth of other big businesses, especially in the oil, financial, &amp; manufacturing sectors of the economy.</a:t>
            </a:r>
          </a:p>
          <a:p>
            <a:pPr eaLnBrk="1" hangingPunct="1">
              <a:lnSpc>
                <a:spcPct val="80000"/>
              </a:lnSpc>
            </a:pPr>
            <a:r>
              <a:rPr lang="en-US" sz="2200" dirty="0" smtClean="0"/>
              <a:t>These big businesses acquired enormous financial wealth. </a:t>
            </a:r>
          </a:p>
          <a:p>
            <a:pPr eaLnBrk="1" hangingPunct="1">
              <a:lnSpc>
                <a:spcPct val="80000"/>
              </a:lnSpc>
            </a:pPr>
            <a:r>
              <a:rPr lang="en-US" sz="2200" dirty="0" smtClean="0"/>
              <a:t>They often used this wealth to dominate &amp; control many aspects of American cultural &amp; political life, &amp; as a consequence of these practices, by the beginning of the 20th century big business became the target of government reform movements at the state &amp; national levels.</a:t>
            </a:r>
          </a:p>
        </p:txBody>
      </p:sp>
      <p:pic>
        <p:nvPicPr>
          <p:cNvPr id="8196" name="Content Placeholder 6" descr="000e7fa714250a2ad32b07.jpg"/>
          <p:cNvPicPr>
            <a:picLocks noGrp="1" noChangeAspect="1"/>
          </p:cNvPicPr>
          <p:nvPr>
            <p:ph sz="half" idx="2"/>
          </p:nvPr>
        </p:nvPicPr>
        <p:blipFill>
          <a:blip r:embed="rId2" cstate="print"/>
          <a:srcRect/>
          <a:stretch>
            <a:fillRect/>
          </a:stretch>
        </p:blipFill>
        <p:spPr>
          <a:xfrm>
            <a:off x="4419600" y="2133600"/>
            <a:ext cx="4664075" cy="3192463"/>
          </a:xfrm>
        </p:spPr>
      </p:pic>
      <p:sp>
        <p:nvSpPr>
          <p:cNvPr id="7" name="Title 1"/>
          <p:cNvSpPr txBox="1">
            <a:spLocks/>
          </p:cNvSpPr>
          <p:nvPr/>
        </p:nvSpPr>
        <p:spPr>
          <a:xfrm>
            <a:off x="457200" y="457200"/>
            <a:ext cx="8153400" cy="7620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FF0000"/>
                </a:solidFill>
                <a:effectLst/>
                <a:uLnTx/>
                <a:uFillTx/>
                <a:latin typeface="+mn-lt"/>
                <a:ea typeface="+mj-ea"/>
                <a:cs typeface="+mj-cs"/>
              </a:rPr>
              <a:t>a. Explain the impact of the railroads on other industries, such as </a:t>
            </a:r>
            <a:r>
              <a:rPr kumimoji="0" lang="en-US" sz="2600" b="0" i="0" u="sng" strike="noStrike" kern="1200" cap="none" spc="0" normalizeH="0" baseline="0" noProof="0" dirty="0" smtClean="0">
                <a:ln>
                  <a:noFill/>
                </a:ln>
                <a:solidFill>
                  <a:srgbClr val="FF0000"/>
                </a:solidFill>
                <a:effectLst/>
                <a:uLnTx/>
                <a:uFillTx/>
                <a:latin typeface="+mn-lt"/>
                <a:ea typeface="+mj-ea"/>
                <a:cs typeface="+mj-cs"/>
              </a:rPr>
              <a:t>steel</a:t>
            </a:r>
            <a:r>
              <a:rPr kumimoji="0" lang="en-US" sz="2600" b="0" i="0" u="none" strike="noStrike" kern="1200" cap="none" spc="0" normalizeH="0" baseline="0" noProof="0" dirty="0" smtClean="0">
                <a:ln>
                  <a:noFill/>
                </a:ln>
                <a:solidFill>
                  <a:srgbClr val="FF0000"/>
                </a:solidFill>
                <a:effectLst/>
                <a:uLnTx/>
                <a:uFillTx/>
                <a:latin typeface="+mn-lt"/>
                <a:ea typeface="+mj-ea"/>
                <a:cs typeface="+mj-cs"/>
              </a:rPr>
              <a:t>, and on the organization of big business.</a:t>
            </a:r>
            <a:endParaRPr kumimoji="0" lang="en-US" sz="2600" b="0" i="0" u="none" strike="noStrike" kern="1200" cap="none" spc="0" normalizeH="0" baseline="0" noProof="0" dirty="0">
              <a:ln>
                <a:noFill/>
              </a:ln>
              <a:solidFill>
                <a:srgbClr val="FF0000"/>
              </a:solidFill>
              <a:effectLst/>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600200"/>
            <a:ext cx="8763000" cy="5029200"/>
          </a:xfrm>
        </p:spPr>
        <p:txBody>
          <a:bodyPr/>
          <a:lstStyle/>
          <a:p>
            <a:pPr>
              <a:buNone/>
            </a:pPr>
            <a:r>
              <a:rPr lang="en-US" dirty="0" smtClean="0">
                <a:solidFill>
                  <a:srgbClr val="FF0000"/>
                </a:solidFill>
              </a:rPr>
              <a:t>a. Explain the Chinese Exclusion Act of 1882 and anti-Asian immigration sentiment on the west coast.</a:t>
            </a:r>
          </a:p>
          <a:p>
            <a:r>
              <a:rPr lang="en-US" sz="2600" dirty="0" smtClean="0"/>
              <a:t>Chinese immigrants were coming to the U.S. on the west coast (Angel Island).</a:t>
            </a:r>
          </a:p>
          <a:p>
            <a:r>
              <a:rPr lang="en-US" sz="2600" dirty="0" smtClean="0"/>
              <a:t>Worked on railroads and took lower wages for jobs.  This created an anti-Asian sentiment among native-born Americans who feared that jobs would go to Chinese immigrants.</a:t>
            </a:r>
          </a:p>
          <a:p>
            <a:r>
              <a:rPr lang="en-US" sz="2600" dirty="0" smtClean="0"/>
              <a:t>In 1882, Congress passed the Chinese Exclusion Act, which banned all future immigration from China except students, teachers, tourists, merchants, &amp; </a:t>
            </a:r>
            <a:r>
              <a:rPr lang="en-US" sz="2600" dirty="0" err="1" smtClean="0"/>
              <a:t>gov’t</a:t>
            </a:r>
            <a:r>
              <a:rPr lang="en-US" sz="2600" dirty="0" smtClean="0"/>
              <a:t> officials.</a:t>
            </a:r>
          </a:p>
          <a:p>
            <a:pPr lvl="1"/>
            <a:r>
              <a:rPr lang="en-US" sz="2300" dirty="0" smtClean="0"/>
              <a:t>Was not repealed until 1943.</a:t>
            </a:r>
          </a:p>
          <a:p>
            <a:endParaRPr lang="en-US" dirty="0"/>
          </a:p>
        </p:txBody>
      </p:sp>
      <p:sp>
        <p:nvSpPr>
          <p:cNvPr id="4" name="Title 1"/>
          <p:cNvSpPr>
            <a:spLocks noGrp="1"/>
          </p:cNvSpPr>
          <p:nvPr>
            <p:ph type="title"/>
          </p:nvPr>
        </p:nvSpPr>
        <p:spPr>
          <a:xfrm>
            <a:off x="457200" y="228600"/>
            <a:ext cx="8308848" cy="990600"/>
          </a:xfrm>
        </p:spPr>
        <p:txBody>
          <a:bodyPr>
            <a:noAutofit/>
          </a:bodyPr>
          <a:lstStyle/>
          <a:p>
            <a:r>
              <a:rPr lang="en-US" sz="2800" dirty="0" smtClean="0">
                <a:solidFill>
                  <a:srgbClr val="FF0000"/>
                </a:solidFill>
              </a:rPr>
              <a:t>SSUSH14 – The student will explain America’s evolving relationship with the world at the turn of the twentieth century.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3">
                                            <p:txEl>
                                              <p:pRg st="0" end="0"/>
                                            </p:txEl>
                                          </p:spTgt>
                                        </p:tgtEl>
                                        <p:attrNameLst>
                                          <p:attrName>ppt_x</p:attrName>
                                        </p:attrNameLst>
                                      </p:cBhvr>
                                    </p:anim>
                                    <p:anim from="0" to="-1.0" calcmode="lin" valueType="num">
                                      <p:cBhvr>
                                        <p:cTn id="13" dur="200" decel="50000" autoRev="1" fill="hold">
                                          <p:stCondLst>
                                            <p:cond delay="600"/>
                                          </p:stCondLst>
                                        </p:cTn>
                                        <p:tgtEl>
                                          <p:spTgt spid="3">
                                            <p:txEl>
                                              <p:pRg st="0" end="0"/>
                                            </p:txEl>
                                          </p:spTgt>
                                        </p:tgtEl>
                                        <p:attrNameLst>
                                          <p:attrName>xshear</p:attrName>
                                        </p:attrNameLst>
                                      </p:cBhvr>
                                    </p:anim>
                                    <p:animScale>
                                      <p:cBhvr>
                                        <p:cTn id="14" dur="200" decel="100000" autoRev="1" fill="hold">
                                          <p:stCondLst>
                                            <p:cond delay="600"/>
                                          </p:stCondLst>
                                        </p:cTn>
                                        <p:tgtEl>
                                          <p:spTgt spid="3">
                                            <p:txEl>
                                              <p:pRg st="0" end="0"/>
                                            </p:txEl>
                                          </p:spTgt>
                                        </p:tgtEl>
                                      </p:cBhvr>
                                      <p:from x="100000" y="100000"/>
                                      <p:to x="80000" y="100000"/>
                                    </p:animScale>
                                    <p:anim by="(#ppt_h/3+#ppt_w*0.1)" calcmode="lin" valueType="num">
                                      <p:cBhvr additive="sum">
                                        <p:cTn id="15"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from="(-#ppt_w/2)" to="(#ppt_x)" calcmode="lin" valueType="num">
                                      <p:cBhvr>
                                        <p:cTn id="20" dur="600" fill="hold">
                                          <p:stCondLst>
                                            <p:cond delay="0"/>
                                          </p:stCondLst>
                                        </p:cTn>
                                        <p:tgtEl>
                                          <p:spTgt spid="3">
                                            <p:txEl>
                                              <p:pRg st="1" end="1"/>
                                            </p:txEl>
                                          </p:spTgt>
                                        </p:tgtEl>
                                        <p:attrNameLst>
                                          <p:attrName>ppt_x</p:attrName>
                                        </p:attrNameLst>
                                      </p:cBhvr>
                                    </p:anim>
                                    <p:anim from="0" to="-1.0" calcmode="lin" valueType="num">
                                      <p:cBhvr>
                                        <p:cTn id="21" dur="200" decel="50000" autoRev="1" fill="hold">
                                          <p:stCondLst>
                                            <p:cond delay="600"/>
                                          </p:stCondLst>
                                        </p:cTn>
                                        <p:tgtEl>
                                          <p:spTgt spid="3">
                                            <p:txEl>
                                              <p:pRg st="1" end="1"/>
                                            </p:txEl>
                                          </p:spTgt>
                                        </p:tgtEl>
                                        <p:attrNameLst>
                                          <p:attrName>xshear</p:attrName>
                                        </p:attrNameLst>
                                      </p:cBhvr>
                                    </p:anim>
                                    <p:animScale>
                                      <p:cBhvr>
                                        <p:cTn id="22" dur="200" decel="100000" autoRev="1" fill="hold">
                                          <p:stCondLst>
                                            <p:cond delay="600"/>
                                          </p:stCondLst>
                                        </p:cTn>
                                        <p:tgtEl>
                                          <p:spTgt spid="3">
                                            <p:txEl>
                                              <p:pRg st="1" end="1"/>
                                            </p:txEl>
                                          </p:spTgt>
                                        </p:tgtEl>
                                      </p:cBhvr>
                                      <p:from x="100000" y="100000"/>
                                      <p:to x="80000" y="100000"/>
                                    </p:animScale>
                                    <p:anim by="(#ppt_h/3+#ppt_w*0.1)" calcmode="lin" valueType="num">
                                      <p:cBhvr additive="sum">
                                        <p:cTn id="23"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3">
                                            <p:txEl>
                                              <p:pRg st="2" end="2"/>
                                            </p:txEl>
                                          </p:spTgt>
                                        </p:tgtEl>
                                        <p:attrNameLst>
                                          <p:attrName>ppt_x</p:attrName>
                                        </p:attrNameLst>
                                      </p:cBhvr>
                                    </p:anim>
                                    <p:anim from="0" to="-1.0" calcmode="lin" valueType="num">
                                      <p:cBhvr>
                                        <p:cTn id="29" dur="200" decel="50000" autoRev="1" fill="hold">
                                          <p:stCondLst>
                                            <p:cond delay="600"/>
                                          </p:stCondLst>
                                        </p:cTn>
                                        <p:tgtEl>
                                          <p:spTgt spid="3">
                                            <p:txEl>
                                              <p:pRg st="2" end="2"/>
                                            </p:txEl>
                                          </p:spTgt>
                                        </p:tgtEl>
                                        <p:attrNameLst>
                                          <p:attrName>xshear</p:attrName>
                                        </p:attrNameLst>
                                      </p:cBhvr>
                                    </p:anim>
                                    <p:animScale>
                                      <p:cBhvr>
                                        <p:cTn id="30" dur="200" decel="100000" autoRev="1" fill="hold">
                                          <p:stCondLst>
                                            <p:cond delay="600"/>
                                          </p:stCondLst>
                                        </p:cTn>
                                        <p:tgtEl>
                                          <p:spTgt spid="3">
                                            <p:txEl>
                                              <p:pRg st="2" end="2"/>
                                            </p:txEl>
                                          </p:spTgt>
                                        </p:tgtEl>
                                      </p:cBhvr>
                                      <p:from x="100000" y="100000"/>
                                      <p:to x="80000" y="100000"/>
                                    </p:animScale>
                                    <p:anim by="(#ppt_h/3+#ppt_w*0.1)" calcmode="lin" valueType="num">
                                      <p:cBhvr additive="sum">
                                        <p:cTn id="31"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from="(-#ppt_w/2)" to="(#ppt_x)" calcmode="lin" valueType="num">
                                      <p:cBhvr>
                                        <p:cTn id="36" dur="600" fill="hold">
                                          <p:stCondLst>
                                            <p:cond delay="0"/>
                                          </p:stCondLst>
                                        </p:cTn>
                                        <p:tgtEl>
                                          <p:spTgt spid="3">
                                            <p:txEl>
                                              <p:pRg st="3" end="3"/>
                                            </p:txEl>
                                          </p:spTgt>
                                        </p:tgtEl>
                                        <p:attrNameLst>
                                          <p:attrName>ppt_x</p:attrName>
                                        </p:attrNameLst>
                                      </p:cBhvr>
                                    </p:anim>
                                    <p:anim from="0" to="-1.0" calcmode="lin" valueType="num">
                                      <p:cBhvr>
                                        <p:cTn id="37" dur="200" decel="50000" autoRev="1" fill="hold">
                                          <p:stCondLst>
                                            <p:cond delay="600"/>
                                          </p:stCondLst>
                                        </p:cTn>
                                        <p:tgtEl>
                                          <p:spTgt spid="3">
                                            <p:txEl>
                                              <p:pRg st="3" end="3"/>
                                            </p:txEl>
                                          </p:spTgt>
                                        </p:tgtEl>
                                        <p:attrNameLst>
                                          <p:attrName>xshear</p:attrName>
                                        </p:attrNameLst>
                                      </p:cBhvr>
                                    </p:anim>
                                    <p:animScale>
                                      <p:cBhvr>
                                        <p:cTn id="38" dur="200" decel="100000" autoRev="1" fill="hold">
                                          <p:stCondLst>
                                            <p:cond delay="600"/>
                                          </p:stCondLst>
                                        </p:cTn>
                                        <p:tgtEl>
                                          <p:spTgt spid="3">
                                            <p:txEl>
                                              <p:pRg st="3" end="3"/>
                                            </p:txEl>
                                          </p:spTgt>
                                        </p:tgtEl>
                                      </p:cBhvr>
                                      <p:from x="100000" y="100000"/>
                                      <p:to x="80000" y="100000"/>
                                    </p:animScale>
                                    <p:anim by="(#ppt_h/3+#ppt_w*0.1)" calcmode="lin" valueType="num">
                                      <p:cBhvr additive="sum">
                                        <p:cTn id="39" dur="200" decel="100000" autoRev="1" fill="hold">
                                          <p:stCondLst>
                                            <p:cond delay="600"/>
                                          </p:stCondLst>
                                        </p:cTn>
                                        <p:tgtEl>
                                          <p:spTgt spid="3">
                                            <p:txEl>
                                              <p:pRg st="3" end="3"/>
                                            </p:txEl>
                                          </p:spTgt>
                                        </p:tgtEl>
                                        <p:attrNameLst>
                                          <p:attrName>ppt_x</p:attrName>
                                        </p:attrNameLst>
                                      </p:cBhvr>
                                    </p:anim>
                                  </p:childTnLst>
                                </p:cTn>
                              </p:par>
                              <p:par>
                                <p:cTn id="40" presetID="34" presetClass="entr" presetSubtype="0" fill="hold" grpId="0"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from="(-#ppt_w/2)" to="(#ppt_x)" calcmode="lin" valueType="num">
                                      <p:cBhvr>
                                        <p:cTn id="42" dur="600" fill="hold">
                                          <p:stCondLst>
                                            <p:cond delay="0"/>
                                          </p:stCondLst>
                                        </p:cTn>
                                        <p:tgtEl>
                                          <p:spTgt spid="3">
                                            <p:txEl>
                                              <p:pRg st="4" end="4"/>
                                            </p:txEl>
                                          </p:spTgt>
                                        </p:tgtEl>
                                        <p:attrNameLst>
                                          <p:attrName>ppt_x</p:attrName>
                                        </p:attrNameLst>
                                      </p:cBhvr>
                                    </p:anim>
                                    <p:anim from="0" to="-1.0" calcmode="lin" valueType="num">
                                      <p:cBhvr>
                                        <p:cTn id="43" dur="200" decel="50000" autoRev="1" fill="hold">
                                          <p:stCondLst>
                                            <p:cond delay="600"/>
                                          </p:stCondLst>
                                        </p:cTn>
                                        <p:tgtEl>
                                          <p:spTgt spid="3">
                                            <p:txEl>
                                              <p:pRg st="4" end="4"/>
                                            </p:txEl>
                                          </p:spTgt>
                                        </p:tgtEl>
                                        <p:attrNameLst>
                                          <p:attrName>xshear</p:attrName>
                                        </p:attrNameLst>
                                      </p:cBhvr>
                                    </p:anim>
                                    <p:animScale>
                                      <p:cBhvr>
                                        <p:cTn id="44" dur="200" decel="100000" autoRev="1" fill="hold">
                                          <p:stCondLst>
                                            <p:cond delay="600"/>
                                          </p:stCondLst>
                                        </p:cTn>
                                        <p:tgtEl>
                                          <p:spTgt spid="3">
                                            <p:txEl>
                                              <p:pRg st="4" end="4"/>
                                            </p:txEl>
                                          </p:spTgt>
                                        </p:tgtEl>
                                      </p:cBhvr>
                                      <p:from x="100000" y="100000"/>
                                      <p:to x="80000" y="100000"/>
                                    </p:animScale>
                                    <p:anim by="(#ppt_h/3+#ppt_w*0.1)" calcmode="lin" valueType="num">
                                      <p:cBhvr additive="sum">
                                        <p:cTn id="45"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990600"/>
          </a:xfrm>
        </p:spPr>
        <p:txBody>
          <a:bodyPr>
            <a:noAutofit/>
          </a:bodyPr>
          <a:lstStyle/>
          <a:p>
            <a:r>
              <a:rPr lang="en-US" sz="2900" dirty="0" smtClean="0">
                <a:solidFill>
                  <a:srgbClr val="FF0000"/>
                </a:solidFill>
              </a:rPr>
              <a:t>b. Describe the Spanish-American War, the war in the Philippines, and the debate over American expansionism.</a:t>
            </a:r>
            <a:endParaRPr lang="en-US" sz="2900" dirty="0"/>
          </a:p>
        </p:txBody>
      </p:sp>
      <p:sp>
        <p:nvSpPr>
          <p:cNvPr id="3" name="Content Placeholder 2"/>
          <p:cNvSpPr>
            <a:spLocks noGrp="1"/>
          </p:cNvSpPr>
          <p:nvPr>
            <p:ph sz="quarter" idx="1"/>
          </p:nvPr>
        </p:nvSpPr>
        <p:spPr>
          <a:xfrm>
            <a:off x="304800" y="1600200"/>
            <a:ext cx="8839200" cy="5257800"/>
          </a:xfrm>
        </p:spPr>
        <p:txBody>
          <a:bodyPr/>
          <a:lstStyle/>
          <a:p>
            <a:r>
              <a:rPr lang="en-US" dirty="0" smtClean="0"/>
              <a:t>Spanish-American War (1898)</a:t>
            </a:r>
          </a:p>
          <a:p>
            <a:pPr lvl="1"/>
            <a:r>
              <a:rPr lang="en-US" dirty="0" smtClean="0"/>
              <a:t>In 1895 </a:t>
            </a:r>
            <a:r>
              <a:rPr lang="en-US" u="sng" dirty="0" smtClean="0"/>
              <a:t>Jose’</a:t>
            </a:r>
            <a:r>
              <a:rPr lang="en-US" dirty="0" smtClean="0"/>
              <a:t> Marti (Cuba) started another revolution against </a:t>
            </a:r>
            <a:r>
              <a:rPr lang="en-US" u="sng" dirty="0" smtClean="0"/>
              <a:t>Spain</a:t>
            </a:r>
            <a:r>
              <a:rPr lang="en-US" dirty="0" smtClean="0"/>
              <a:t>.  Spain responded by sending in </a:t>
            </a:r>
            <a:r>
              <a:rPr lang="en-US" u="sng" dirty="0" err="1" smtClean="0"/>
              <a:t>Valeriano</a:t>
            </a:r>
            <a:r>
              <a:rPr lang="en-US" dirty="0" smtClean="0"/>
              <a:t> </a:t>
            </a:r>
            <a:r>
              <a:rPr lang="en-US" dirty="0" err="1" smtClean="0"/>
              <a:t>Weyler</a:t>
            </a:r>
            <a:r>
              <a:rPr lang="en-US" dirty="0" smtClean="0"/>
              <a:t>, who put nearly 300,000 Cubans in </a:t>
            </a:r>
            <a:r>
              <a:rPr lang="en-US" u="sng" dirty="0" smtClean="0"/>
              <a:t>concentration</a:t>
            </a:r>
            <a:r>
              <a:rPr lang="en-US" dirty="0" smtClean="0"/>
              <a:t> camps.</a:t>
            </a:r>
          </a:p>
          <a:p>
            <a:pPr lvl="1"/>
            <a:r>
              <a:rPr lang="en-US" dirty="0" smtClean="0"/>
              <a:t>U.S. helps Cuba – Causes of War</a:t>
            </a:r>
          </a:p>
          <a:p>
            <a:pPr lvl="2"/>
            <a:r>
              <a:rPr lang="en-US" dirty="0" smtClean="0"/>
              <a:t>Yellow Journalism - exaggerating or stretching the truth</a:t>
            </a:r>
          </a:p>
          <a:p>
            <a:pPr lvl="2"/>
            <a:r>
              <a:rPr lang="en-US" dirty="0" err="1" smtClean="0"/>
              <a:t>DeLome</a:t>
            </a:r>
            <a:r>
              <a:rPr lang="en-US" dirty="0" smtClean="0"/>
              <a:t> Letter – Private letter from Spanish minister to the U.S. which insulted Pres. McKinley.</a:t>
            </a:r>
          </a:p>
          <a:p>
            <a:pPr lvl="2"/>
            <a:r>
              <a:rPr lang="en-US" dirty="0" smtClean="0"/>
              <a:t>Sinking of the USS Maine – U.S. battleship explodes while sitting in the harbor of Habana, Cuba.  U.S. blames Spain.</a:t>
            </a:r>
          </a:p>
          <a:p>
            <a:pPr lvl="1"/>
            <a:r>
              <a:rPr lang="en-US" dirty="0" smtClean="0"/>
              <a:t>April 1898 U.S. declares war on Spain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3" dur="1000"/>
                                        <p:tgtEl>
                                          <p:spTgt spid="3">
                                            <p:txEl>
                                              <p:pRg st="2" end="2"/>
                                            </p:txEl>
                                          </p:spTgt>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9" dur="1000"/>
                                        <p:tgtEl>
                                          <p:spTgt spid="3">
                                            <p:txEl>
                                              <p:pRg st="3" end="3"/>
                                            </p:txEl>
                                          </p:spTgt>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5" dur="1000"/>
                                        <p:tgtEl>
                                          <p:spTgt spid="3">
                                            <p:txEl>
                                              <p:pRg st="4" end="4"/>
                                            </p:txEl>
                                          </p:spTgt>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1" descr="F:\history pics\Imperialism pics\1898_maine_explosion.jpg"/>
          <p:cNvPicPr>
            <a:picLocks noGrp="1" noChangeAspect="1" noChangeArrowheads="1"/>
          </p:cNvPicPr>
          <p:nvPr>
            <p:ph sz="quarter" idx="1"/>
          </p:nvPr>
        </p:nvPicPr>
        <p:blipFill>
          <a:blip r:embed="rId2" cstate="print"/>
          <a:srcRect/>
          <a:stretch>
            <a:fillRect/>
          </a:stretch>
        </p:blipFill>
        <p:spPr bwMode="auto">
          <a:xfrm>
            <a:off x="197779" y="304800"/>
            <a:ext cx="8814525" cy="6292753"/>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04800"/>
            <a:ext cx="8153400" cy="91440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sz="quarter" idx="1"/>
          </p:nvPr>
        </p:nvSpPr>
        <p:spPr>
          <a:xfrm>
            <a:off x="228600" y="1524000"/>
            <a:ext cx="8915400" cy="5334000"/>
          </a:xfrm>
        </p:spPr>
        <p:txBody>
          <a:bodyPr/>
          <a:lstStyle/>
          <a:p>
            <a:pPr lvl="1"/>
            <a:r>
              <a:rPr lang="en-US" dirty="0" smtClean="0"/>
              <a:t>Treaty of Paris (1898) – Ended war with following terms:</a:t>
            </a:r>
          </a:p>
          <a:p>
            <a:pPr lvl="2"/>
            <a:r>
              <a:rPr lang="en-US" dirty="0" smtClean="0"/>
              <a:t>Cuba is independent</a:t>
            </a:r>
          </a:p>
          <a:p>
            <a:pPr lvl="2"/>
            <a:r>
              <a:rPr lang="en-US" dirty="0" smtClean="0"/>
              <a:t>U.S. gets Puerto Rico, Guam, and the Philippines</a:t>
            </a:r>
          </a:p>
          <a:p>
            <a:pPr lvl="2"/>
            <a:r>
              <a:rPr lang="en-US" dirty="0" smtClean="0"/>
              <a:t>U.S. pays Spain $20 million </a:t>
            </a:r>
          </a:p>
          <a:p>
            <a:pPr lvl="1"/>
            <a:r>
              <a:rPr lang="en-US" dirty="0" smtClean="0"/>
              <a:t>As a result of the Sp-Am War:</a:t>
            </a:r>
          </a:p>
          <a:p>
            <a:pPr lvl="2"/>
            <a:r>
              <a:rPr lang="en-US" dirty="0" smtClean="0"/>
              <a:t>U.S. now owns an empire</a:t>
            </a:r>
          </a:p>
          <a:p>
            <a:pPr lvl="2"/>
            <a:r>
              <a:rPr lang="en-US" dirty="0" smtClean="0"/>
              <a:t>Ends U.S. isolationism</a:t>
            </a:r>
          </a:p>
          <a:p>
            <a:pPr lvl="2"/>
            <a:r>
              <a:rPr lang="en-US" dirty="0" smtClean="0"/>
              <a:t>U.S. emerges as a world power</a:t>
            </a:r>
          </a:p>
          <a:p>
            <a:r>
              <a:rPr lang="en-US" dirty="0" smtClean="0"/>
              <a:t>Philippine-American War</a:t>
            </a:r>
          </a:p>
          <a:p>
            <a:pPr lvl="1"/>
            <a:r>
              <a:rPr lang="en-US" dirty="0" smtClean="0"/>
              <a:t>After Sp-Am War, Filipinos were angry that the U.S. simply replaced the Spanish as a controlling power</a:t>
            </a:r>
          </a:p>
          <a:p>
            <a:pPr lvl="1"/>
            <a:r>
              <a:rPr lang="en-US" dirty="0" smtClean="0"/>
              <a:t>Emilio Aguinaldo led a revolt against U.S. forces in 1899.</a:t>
            </a:r>
          </a:p>
        </p:txBody>
      </p:sp>
      <p:sp>
        <p:nvSpPr>
          <p:cNvPr id="4" name="Title 1"/>
          <p:cNvSpPr txBox="1">
            <a:spLocks/>
          </p:cNvSpPr>
          <p:nvPr/>
        </p:nvSpPr>
        <p:spPr>
          <a:xfrm>
            <a:off x="381000" y="228600"/>
            <a:ext cx="8534400" cy="9906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smtClean="0">
                <a:ln>
                  <a:noFill/>
                </a:ln>
                <a:solidFill>
                  <a:srgbClr val="FF0000"/>
                </a:solidFill>
                <a:effectLst/>
                <a:uLnTx/>
                <a:uFillTx/>
                <a:latin typeface="+mj-lt"/>
                <a:ea typeface="+mj-ea"/>
                <a:cs typeface="+mj-cs"/>
              </a:rPr>
              <a:t>b. Describe the Spanish-American War, the war in the Philippines, and the debate over American expansionism.</a:t>
            </a:r>
            <a:endParaRPr kumimoji="0" lang="en-US" sz="29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3">
                                            <p:txEl>
                                              <p:pRg st="2" end="2"/>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1000"/>
                                        <p:tgtEl>
                                          <p:spTgt spid="3">
                                            <p:txEl>
                                              <p:pRg st="4" end="4"/>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1000"/>
                                        <p:tgtEl>
                                          <p:spTgt spid="3">
                                            <p:txEl>
                                              <p:pRg st="5" end="5"/>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8" dur="1000"/>
                                        <p:tgtEl>
                                          <p:spTgt spid="3">
                                            <p:txEl>
                                              <p:pRg st="6" end="6"/>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3" dur="10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0" dur="1000"/>
                                        <p:tgtEl>
                                          <p:spTgt spid="3">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p:cTn id="6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7" dur="10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p:cTn id="72"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3" dur="1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4"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600200"/>
            <a:ext cx="8839200" cy="5257800"/>
          </a:xfrm>
        </p:spPr>
        <p:txBody>
          <a:bodyPr/>
          <a:lstStyle/>
          <a:p>
            <a:pPr lvl="1"/>
            <a:r>
              <a:rPr lang="en-US" dirty="0" smtClean="0"/>
              <a:t>War lasted 3 years, killing nearly 25,000 people.</a:t>
            </a:r>
          </a:p>
          <a:p>
            <a:pPr lvl="1"/>
            <a:r>
              <a:rPr lang="en-US" dirty="0" smtClean="0"/>
              <a:t>U.S. gave Philippines partial home rule</a:t>
            </a:r>
          </a:p>
          <a:p>
            <a:pPr lvl="1"/>
            <a:r>
              <a:rPr lang="en-US" dirty="0" smtClean="0"/>
              <a:t>1946 given complete independence</a:t>
            </a:r>
          </a:p>
          <a:p>
            <a:r>
              <a:rPr lang="en-US" dirty="0" smtClean="0"/>
              <a:t>American Expansionism</a:t>
            </a:r>
          </a:p>
          <a:p>
            <a:pPr lvl="1"/>
            <a:r>
              <a:rPr lang="en-US" dirty="0" smtClean="0"/>
              <a:t>Many were concerned about America’s expansionism and continued involvement in Latin America.</a:t>
            </a:r>
          </a:p>
          <a:p>
            <a:pPr lvl="1"/>
            <a:endParaRPr lang="en-US" dirty="0"/>
          </a:p>
        </p:txBody>
      </p:sp>
      <p:sp>
        <p:nvSpPr>
          <p:cNvPr id="4" name="Title 1"/>
          <p:cNvSpPr>
            <a:spLocks noGrp="1"/>
          </p:cNvSpPr>
          <p:nvPr>
            <p:ph type="title"/>
          </p:nvPr>
        </p:nvSpPr>
        <p:spPr>
          <a:xfrm>
            <a:off x="381000" y="228600"/>
            <a:ext cx="8534400" cy="990600"/>
          </a:xfrm>
        </p:spPr>
        <p:txBody>
          <a:bodyPr>
            <a:noAutofit/>
          </a:bodyPr>
          <a:lstStyle/>
          <a:p>
            <a:r>
              <a:rPr lang="en-US" sz="2900" dirty="0" smtClean="0">
                <a:solidFill>
                  <a:srgbClr val="FF0000"/>
                </a:solidFill>
              </a:rPr>
              <a:t>b. Describe the Spanish-American War, the war in the Philippines, and the debate over American expansionism.</a:t>
            </a:r>
            <a:endParaRPr lang="en-US" sz="2900" dirty="0"/>
          </a:p>
        </p:txBody>
      </p:sp>
      <p:pic>
        <p:nvPicPr>
          <p:cNvPr id="5" name="Picture 1" descr="F:\history pics\Imperialism pics\bill of fare.jpg"/>
          <p:cNvPicPr>
            <a:picLocks noChangeAspect="1" noChangeArrowheads="1"/>
          </p:cNvPicPr>
          <p:nvPr/>
        </p:nvPicPr>
        <p:blipFill>
          <a:blip r:embed="rId2" cstate="print"/>
          <a:srcRect/>
          <a:stretch>
            <a:fillRect/>
          </a:stretch>
        </p:blipFill>
        <p:spPr bwMode="auto">
          <a:xfrm>
            <a:off x="1219200" y="1524000"/>
            <a:ext cx="6536420" cy="50709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heckerboard(across)">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heckerboard(across)">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heckerboard(across)">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heckerboard(across)">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752600"/>
            <a:ext cx="8153400" cy="5105400"/>
          </a:xfrm>
        </p:spPr>
        <p:txBody>
          <a:bodyPr>
            <a:normAutofit/>
          </a:bodyPr>
          <a:lstStyle/>
          <a:p>
            <a:r>
              <a:rPr lang="en-US" u="sng" dirty="0" smtClean="0"/>
              <a:t>Panama Canal</a:t>
            </a:r>
            <a:r>
              <a:rPr lang="en-US" dirty="0" smtClean="0"/>
              <a:t> - A canal built by the U.S. cutting across Central America to reduce travel time and provide a short cut between the oceans for commercial and military ships.</a:t>
            </a:r>
          </a:p>
          <a:p>
            <a:pPr lvl="1"/>
            <a:r>
              <a:rPr lang="en-US" dirty="0" smtClean="0"/>
              <a:t>U.S. chose Panama for the canal, which belonged to Colombia.  They refused our offer…wanted more $.</a:t>
            </a:r>
          </a:p>
          <a:p>
            <a:pPr lvl="1"/>
            <a:r>
              <a:rPr lang="en-US" dirty="0" smtClean="0"/>
              <a:t>US helps Panama rebel against </a:t>
            </a:r>
            <a:r>
              <a:rPr lang="en-US" u="sng" dirty="0" smtClean="0"/>
              <a:t>Colombia</a:t>
            </a:r>
          </a:p>
          <a:p>
            <a:pPr lvl="1"/>
            <a:r>
              <a:rPr lang="en-US" dirty="0" smtClean="0"/>
              <a:t>Panama accepts our offer ($10m and $250,000 a year)</a:t>
            </a:r>
          </a:p>
          <a:p>
            <a:pPr lvl="1"/>
            <a:r>
              <a:rPr lang="en-US" dirty="0" smtClean="0"/>
              <a:t>Canal built between 1904-1914</a:t>
            </a:r>
          </a:p>
          <a:p>
            <a:pPr lvl="1"/>
            <a:endParaRPr lang="en-US" dirty="0" smtClean="0"/>
          </a:p>
        </p:txBody>
      </p:sp>
      <p:sp>
        <p:nvSpPr>
          <p:cNvPr id="4" name="Title 1"/>
          <p:cNvSpPr>
            <a:spLocks noGrp="1"/>
          </p:cNvSpPr>
          <p:nvPr>
            <p:ph type="title"/>
          </p:nvPr>
        </p:nvSpPr>
        <p:spPr>
          <a:xfrm>
            <a:off x="609600" y="0"/>
            <a:ext cx="8153400" cy="1371600"/>
          </a:xfrm>
        </p:spPr>
        <p:txBody>
          <a:bodyPr>
            <a:noAutofit/>
          </a:bodyPr>
          <a:lstStyle/>
          <a:p>
            <a:r>
              <a:rPr lang="en-US" sz="2900" dirty="0" smtClean="0">
                <a:solidFill>
                  <a:srgbClr val="FF0000"/>
                </a:solidFill>
              </a:rPr>
              <a:t>c. Explain U.S. involvement in Latin America, as reflected by the Roosevelt Corollary to the Monroe Doctrine and the creation of the Panama Canal</a:t>
            </a:r>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F:\history pics\Imperialism pics\panama\map-21-03.jpg"/>
          <p:cNvPicPr>
            <a:picLocks noGrp="1" noChangeAspect="1" noChangeArrowheads="1"/>
          </p:cNvPicPr>
          <p:nvPr>
            <p:ph sz="quarter" idx="1"/>
          </p:nvPr>
        </p:nvPicPr>
        <p:blipFill>
          <a:blip r:embed="rId2" cstate="print"/>
          <a:srcRect/>
          <a:stretch>
            <a:fillRect/>
          </a:stretch>
        </p:blipFill>
        <p:spPr bwMode="auto">
          <a:xfrm>
            <a:off x="838200" y="120761"/>
            <a:ext cx="7162800" cy="6565352"/>
          </a:xfrm>
          <a:prstGeom prst="rect">
            <a:avLst/>
          </a:prstGeom>
          <a:noFill/>
          <a:ln w="28575">
            <a:solidFill>
              <a:schemeClr val="tx1"/>
            </a:solid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pic>
        <p:nvPicPr>
          <p:cNvPr id="4" name="Picture 3" descr="F:\history pics\Imperialism pics\panama\shovel.gif"/>
          <p:cNvPicPr>
            <a:picLocks noChangeAspect="1" noChangeArrowheads="1"/>
          </p:cNvPicPr>
          <p:nvPr/>
        </p:nvPicPr>
        <p:blipFill>
          <a:blip r:embed="rId2" cstate="print"/>
          <a:srcRect/>
          <a:stretch>
            <a:fillRect/>
          </a:stretch>
        </p:blipFill>
        <p:spPr bwMode="auto">
          <a:xfrm>
            <a:off x="914400" y="3200400"/>
            <a:ext cx="4156075" cy="3348038"/>
          </a:xfrm>
          <a:prstGeom prst="rect">
            <a:avLst/>
          </a:prstGeom>
          <a:noFill/>
          <a:ln w="12700">
            <a:solidFill>
              <a:schemeClr val="tx1"/>
            </a:solidFill>
            <a:miter lim="800000"/>
            <a:headEnd/>
            <a:tailEnd/>
          </a:ln>
        </p:spPr>
      </p:pic>
      <p:pic>
        <p:nvPicPr>
          <p:cNvPr id="5" name="Picture 2" descr="F:\history pics\Imperialism pics\panama\1909_gatun_locks.jpg"/>
          <p:cNvPicPr>
            <a:picLocks noChangeAspect="1" noChangeArrowheads="1"/>
          </p:cNvPicPr>
          <p:nvPr/>
        </p:nvPicPr>
        <p:blipFill>
          <a:blip r:embed="rId3" cstate="print"/>
          <a:srcRect/>
          <a:stretch>
            <a:fillRect/>
          </a:stretch>
        </p:blipFill>
        <p:spPr bwMode="auto">
          <a:xfrm>
            <a:off x="3810000" y="304800"/>
            <a:ext cx="4868863" cy="3500438"/>
          </a:xfrm>
          <a:prstGeom prst="rect">
            <a:avLst/>
          </a:prstGeom>
          <a:noFill/>
          <a:ln w="28575">
            <a:solidFill>
              <a:schemeClr val="tx1"/>
            </a:solid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pic>
        <p:nvPicPr>
          <p:cNvPr id="5" name="Picture 3" descr="F:\history pics\Imperialism pics\panama\1904_culebra_cut.jpg"/>
          <p:cNvPicPr>
            <a:picLocks noChangeAspect="1" noChangeArrowheads="1"/>
          </p:cNvPicPr>
          <p:nvPr/>
        </p:nvPicPr>
        <p:blipFill>
          <a:blip r:embed="rId2" cstate="print"/>
          <a:srcRect/>
          <a:stretch>
            <a:fillRect/>
          </a:stretch>
        </p:blipFill>
        <p:spPr bwMode="auto">
          <a:xfrm>
            <a:off x="685800" y="381001"/>
            <a:ext cx="7860020" cy="6105002"/>
          </a:xfrm>
          <a:prstGeom prst="rect">
            <a:avLst/>
          </a:prstGeom>
          <a:noFill/>
          <a:ln w="28575">
            <a:solidFill>
              <a:schemeClr val="tx1"/>
            </a:solid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2" descr="F:\history pics\Imperialism pics\panama\0095%20Panama%20canal.jpg"/>
          <p:cNvPicPr>
            <a:picLocks noChangeAspect="1" noChangeArrowheads="1"/>
          </p:cNvPicPr>
          <p:nvPr/>
        </p:nvPicPr>
        <p:blipFill>
          <a:blip r:embed="rId2" cstate="print"/>
          <a:srcRect/>
          <a:stretch>
            <a:fillRect/>
          </a:stretch>
        </p:blipFill>
        <p:spPr bwMode="auto">
          <a:xfrm>
            <a:off x="304800" y="2733668"/>
            <a:ext cx="5844530" cy="3886207"/>
          </a:xfrm>
          <a:prstGeom prst="rect">
            <a:avLst/>
          </a:prstGeom>
          <a:noFill/>
          <a:ln w="28575">
            <a:solidFill>
              <a:schemeClr val="tx1"/>
            </a:solidFill>
            <a:miter lim="800000"/>
            <a:headEnd/>
            <a:tailEnd/>
          </a:ln>
        </p:spPr>
      </p:pic>
      <p:pic>
        <p:nvPicPr>
          <p:cNvPr id="5" name="Picture 3" descr="F:\history pics\Imperialism pics\panama\800px-Panama_Canal_Gatun_Lo.jpg"/>
          <p:cNvPicPr>
            <a:picLocks noChangeAspect="1" noChangeArrowheads="1"/>
          </p:cNvPicPr>
          <p:nvPr/>
        </p:nvPicPr>
        <p:blipFill>
          <a:blip r:embed="rId3" cstate="print"/>
          <a:srcRect/>
          <a:stretch>
            <a:fillRect/>
          </a:stretch>
        </p:blipFill>
        <p:spPr bwMode="auto">
          <a:xfrm>
            <a:off x="4156074" y="278135"/>
            <a:ext cx="4378325" cy="2922265"/>
          </a:xfrm>
          <a:prstGeom prst="rect">
            <a:avLst/>
          </a:prstGeom>
          <a:noFill/>
          <a:ln w="2857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body" sz="half" idx="1"/>
          </p:nvPr>
        </p:nvSpPr>
        <p:spPr>
          <a:xfrm>
            <a:off x="228600" y="1447800"/>
            <a:ext cx="4343400" cy="5410200"/>
          </a:xfrm>
        </p:spPr>
        <p:txBody>
          <a:bodyPr>
            <a:normAutofit/>
          </a:bodyPr>
          <a:lstStyle/>
          <a:p>
            <a:pPr eaLnBrk="1" hangingPunct="1">
              <a:lnSpc>
                <a:spcPct val="80000"/>
              </a:lnSpc>
            </a:pPr>
            <a:r>
              <a:rPr lang="en-US" sz="2000" dirty="0" smtClean="0"/>
              <a:t>The federal government granted vast areas of western land to </a:t>
            </a:r>
            <a:r>
              <a:rPr lang="en-US" sz="2000" b="1" dirty="0" smtClean="0"/>
              <a:t>railroad </a:t>
            </a:r>
            <a:r>
              <a:rPr lang="en-US" sz="2000" dirty="0" smtClean="0"/>
              <a:t>owners so they would lay train track connecting the eastern &amp; western states. </a:t>
            </a:r>
          </a:p>
          <a:p>
            <a:pPr eaLnBrk="1" hangingPunct="1">
              <a:lnSpc>
                <a:spcPct val="80000"/>
              </a:lnSpc>
            </a:pPr>
            <a:r>
              <a:rPr lang="en-US" sz="2000" dirty="0" smtClean="0"/>
              <a:t>To complete this heavy work, the owners relied mainly on </a:t>
            </a:r>
            <a:r>
              <a:rPr lang="en-US" sz="2000" b="1" dirty="0" smtClean="0"/>
              <a:t>Chinese labor</a:t>
            </a:r>
            <a:r>
              <a:rPr lang="en-US" sz="2000" dirty="0" smtClean="0"/>
              <a:t>. </a:t>
            </a:r>
          </a:p>
          <a:p>
            <a:pPr eaLnBrk="1" hangingPunct="1">
              <a:lnSpc>
                <a:spcPct val="80000"/>
              </a:lnSpc>
            </a:pPr>
            <a:r>
              <a:rPr lang="en-US" sz="2000" dirty="0" smtClean="0"/>
              <a:t>These Asian immigrants accepted lower pay than other laborers demanded. </a:t>
            </a:r>
          </a:p>
          <a:p>
            <a:pPr eaLnBrk="1" hangingPunct="1">
              <a:lnSpc>
                <a:spcPct val="80000"/>
              </a:lnSpc>
            </a:pPr>
            <a:r>
              <a:rPr lang="en-US" sz="2000" dirty="0" smtClean="0"/>
              <a:t>The work was dangerous. </a:t>
            </a:r>
          </a:p>
          <a:p>
            <a:pPr eaLnBrk="1" hangingPunct="1">
              <a:lnSpc>
                <a:spcPct val="80000"/>
              </a:lnSpc>
            </a:pPr>
            <a:r>
              <a:rPr lang="en-US" sz="2000" dirty="0" smtClean="0"/>
              <a:t>Many Chinese died in the explosive blasts they ignited to clear the path across the railroad companies’ land.</a:t>
            </a:r>
          </a:p>
          <a:p>
            <a:pPr eaLnBrk="1" hangingPunct="1">
              <a:lnSpc>
                <a:spcPct val="80000"/>
              </a:lnSpc>
            </a:pPr>
            <a:r>
              <a:rPr lang="en-US" sz="2000" dirty="0" smtClean="0"/>
              <a:t>Many others died under rock slides &amp; heavy snowfalls before the first </a:t>
            </a:r>
            <a:r>
              <a:rPr lang="en-US" sz="2000" b="1" dirty="0" smtClean="0"/>
              <a:t>transcontinental railroad </a:t>
            </a:r>
            <a:r>
              <a:rPr lang="en-US" sz="2000" dirty="0" smtClean="0"/>
              <a:t>was completed in 1869.</a:t>
            </a:r>
          </a:p>
        </p:txBody>
      </p:sp>
      <p:pic>
        <p:nvPicPr>
          <p:cNvPr id="4100" name="Content Placeholder 6" descr="railroad.jpg"/>
          <p:cNvPicPr>
            <a:picLocks noGrp="1" noChangeAspect="1"/>
          </p:cNvPicPr>
          <p:nvPr>
            <p:ph sz="half" idx="2"/>
          </p:nvPr>
        </p:nvPicPr>
        <p:blipFill>
          <a:blip r:embed="rId2" cstate="print"/>
          <a:srcRect/>
          <a:stretch>
            <a:fillRect/>
          </a:stretch>
        </p:blipFill>
        <p:spPr>
          <a:xfrm>
            <a:off x="4389438" y="1828800"/>
            <a:ext cx="4662487" cy="3092450"/>
          </a:xfrm>
        </p:spPr>
      </p:pic>
      <p:sp>
        <p:nvSpPr>
          <p:cNvPr id="6" name="Title 1"/>
          <p:cNvSpPr txBox="1">
            <a:spLocks/>
          </p:cNvSpPr>
          <p:nvPr/>
        </p:nvSpPr>
        <p:spPr>
          <a:xfrm>
            <a:off x="457200" y="304800"/>
            <a:ext cx="8153400" cy="7620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FF0000"/>
                </a:solidFill>
                <a:effectLst/>
                <a:uLnTx/>
                <a:uFillTx/>
                <a:latin typeface="+mn-lt"/>
                <a:ea typeface="+mj-ea"/>
                <a:cs typeface="+mj-cs"/>
              </a:rPr>
              <a:t>b. Describe the impact of the</a:t>
            </a:r>
            <a:r>
              <a:rPr kumimoji="0" lang="en-US" sz="2600" b="0" i="0" u="none" strike="noStrike" kern="1200" cap="none" spc="0" normalizeH="0" noProof="0" dirty="0" smtClean="0">
                <a:ln>
                  <a:noFill/>
                </a:ln>
                <a:solidFill>
                  <a:srgbClr val="FF0000"/>
                </a:solidFill>
                <a:effectLst/>
                <a:uLnTx/>
                <a:uFillTx/>
                <a:latin typeface="+mn-lt"/>
                <a:ea typeface="+mj-ea"/>
                <a:cs typeface="+mj-cs"/>
              </a:rPr>
              <a:t> railroads in the development of the West; include the transcontinental railroad and the use of Chinese labor.</a:t>
            </a:r>
            <a:endParaRPr kumimoji="0" lang="en-US" sz="2600" b="0" i="0" u="none" strike="noStrike" kern="1200" cap="none" spc="0" normalizeH="0" baseline="0" noProof="0" dirty="0">
              <a:ln>
                <a:noFill/>
              </a:ln>
              <a:solidFill>
                <a:srgbClr val="FF0000"/>
              </a:solidFill>
              <a:effectLst/>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600200"/>
            <a:ext cx="8839200" cy="3429000"/>
          </a:xfrm>
        </p:spPr>
        <p:txBody>
          <a:bodyPr/>
          <a:lstStyle/>
          <a:p>
            <a:r>
              <a:rPr lang="en-US" u="sng" dirty="0" smtClean="0"/>
              <a:t>Roosevelt Corollary</a:t>
            </a:r>
          </a:p>
          <a:p>
            <a:pPr lvl="1"/>
            <a:r>
              <a:rPr lang="en-US" dirty="0" smtClean="0"/>
              <a:t>European powers were getting involved in Latin America</a:t>
            </a:r>
          </a:p>
          <a:p>
            <a:pPr lvl="1"/>
            <a:r>
              <a:rPr lang="en-US" dirty="0" smtClean="0"/>
              <a:t>TR wanted US to be the most powerful influence in Latin Am.</a:t>
            </a:r>
          </a:p>
          <a:p>
            <a:pPr lvl="1"/>
            <a:r>
              <a:rPr lang="en-US" dirty="0" smtClean="0"/>
              <a:t>Based on the African proverb “Speak softly and carry a big stick”</a:t>
            </a:r>
          </a:p>
          <a:p>
            <a:pPr lvl="1"/>
            <a:r>
              <a:rPr lang="en-US" dirty="0" smtClean="0"/>
              <a:t>The Roosevelt Corollary stated: the U.S. would use force to protect its economic interests in Latin America</a:t>
            </a:r>
            <a:endParaRPr lang="en-US" dirty="0"/>
          </a:p>
        </p:txBody>
      </p:sp>
      <p:sp>
        <p:nvSpPr>
          <p:cNvPr id="5" name="Title 1"/>
          <p:cNvSpPr>
            <a:spLocks noGrp="1"/>
          </p:cNvSpPr>
          <p:nvPr>
            <p:ph type="title"/>
          </p:nvPr>
        </p:nvSpPr>
        <p:spPr>
          <a:xfrm>
            <a:off x="612648" y="0"/>
            <a:ext cx="8153400" cy="1295400"/>
          </a:xfrm>
        </p:spPr>
        <p:txBody>
          <a:bodyPr>
            <a:noAutofit/>
          </a:bodyPr>
          <a:lstStyle/>
          <a:p>
            <a:r>
              <a:rPr lang="en-US" sz="2900" dirty="0" smtClean="0">
                <a:solidFill>
                  <a:srgbClr val="FF0000"/>
                </a:solidFill>
              </a:rPr>
              <a:t>c. Explain U.S. involvement in Latin America, as reflected by the Roosevelt Corollary to the Monroe Doctrine and the creation of the Panama Canal</a:t>
            </a:r>
            <a:endParaRPr lang="en-US" sz="2900" dirty="0"/>
          </a:p>
        </p:txBody>
      </p:sp>
      <p:pic>
        <p:nvPicPr>
          <p:cNvPr id="6" name="Picture 4" descr="BigStick11.gif (72633 bytes)"/>
          <p:cNvPicPr>
            <a:picLocks noChangeAspect="1" noChangeArrowheads="1"/>
          </p:cNvPicPr>
          <p:nvPr/>
        </p:nvPicPr>
        <p:blipFill>
          <a:blip r:embed="rId2" cstate="print"/>
          <a:srcRect/>
          <a:stretch>
            <a:fillRect/>
          </a:stretch>
        </p:blipFill>
        <p:spPr bwMode="auto">
          <a:xfrm>
            <a:off x="230142" y="533400"/>
            <a:ext cx="8657500" cy="57912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amond(in)">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body" sz="half" idx="1"/>
          </p:nvPr>
        </p:nvSpPr>
        <p:spPr>
          <a:xfrm>
            <a:off x="228600" y="1524000"/>
            <a:ext cx="4038600" cy="5181600"/>
          </a:xfrm>
        </p:spPr>
        <p:txBody>
          <a:bodyPr>
            <a:noAutofit/>
          </a:bodyPr>
          <a:lstStyle/>
          <a:p>
            <a:pPr eaLnBrk="1" hangingPunct="1">
              <a:lnSpc>
                <a:spcPct val="80000"/>
              </a:lnSpc>
            </a:pPr>
            <a:r>
              <a:rPr lang="en-US" sz="2200" dirty="0" smtClean="0"/>
              <a:t>Oil companies grew swiftly in this period, most notably the </a:t>
            </a:r>
            <a:r>
              <a:rPr lang="en-US" sz="2200" b="1" dirty="0" smtClean="0"/>
              <a:t>Standard Oil Company</a:t>
            </a:r>
            <a:r>
              <a:rPr lang="en-US" sz="2200" dirty="0" smtClean="0"/>
              <a:t>, founded by </a:t>
            </a:r>
            <a:r>
              <a:rPr lang="en-US" sz="2200" b="1" dirty="0" smtClean="0"/>
              <a:t>John D. Rockefeller</a:t>
            </a:r>
            <a:r>
              <a:rPr lang="en-US" sz="2200" dirty="0" smtClean="0"/>
              <a:t>. </a:t>
            </a:r>
          </a:p>
          <a:p>
            <a:pPr eaLnBrk="1" hangingPunct="1">
              <a:lnSpc>
                <a:spcPct val="80000"/>
              </a:lnSpc>
            </a:pPr>
            <a:r>
              <a:rPr lang="en-US" sz="2200" dirty="0" smtClean="0"/>
              <a:t>Standard Oil was the most famous big business of the era.</a:t>
            </a:r>
          </a:p>
          <a:p>
            <a:pPr eaLnBrk="1" hangingPunct="1">
              <a:lnSpc>
                <a:spcPct val="80000"/>
              </a:lnSpc>
            </a:pPr>
            <a:r>
              <a:rPr lang="en-US" sz="2200" dirty="0" smtClean="0"/>
              <a:t>Rockefeller also gained control of most other oil companies &amp; created what is called a </a:t>
            </a:r>
            <a:r>
              <a:rPr lang="en-US" sz="2200" b="1" dirty="0" smtClean="0"/>
              <a:t>trust</a:t>
            </a:r>
            <a:r>
              <a:rPr lang="en-US" sz="2200" dirty="0" smtClean="0"/>
              <a:t>. </a:t>
            </a:r>
          </a:p>
          <a:p>
            <a:pPr eaLnBrk="1" hangingPunct="1">
              <a:lnSpc>
                <a:spcPct val="80000"/>
              </a:lnSpc>
            </a:pPr>
            <a:r>
              <a:rPr lang="en-US" sz="2200" dirty="0" smtClean="0"/>
              <a:t>By means of a trust, Rockefeller came to own more than 90% of America’s oil industry. </a:t>
            </a:r>
          </a:p>
          <a:p>
            <a:pPr eaLnBrk="1" hangingPunct="1">
              <a:lnSpc>
                <a:spcPct val="80000"/>
              </a:lnSpc>
            </a:pPr>
            <a:r>
              <a:rPr lang="en-US" sz="2200" dirty="0" smtClean="0"/>
              <a:t>Standard Oil thus became a </a:t>
            </a:r>
            <a:r>
              <a:rPr lang="en-US" sz="2200" b="1" dirty="0" smtClean="0"/>
              <a:t>monopoly</a:t>
            </a:r>
            <a:r>
              <a:rPr lang="en-US" sz="2200" dirty="0" smtClean="0"/>
              <a:t>––a single company that controlled virtually all the U.S. oil production &amp; distribution.</a:t>
            </a:r>
          </a:p>
        </p:txBody>
      </p:sp>
      <p:pic>
        <p:nvPicPr>
          <p:cNvPr id="9220" name="Content Placeholder 6" descr="John-D-Rockefeller.jpg"/>
          <p:cNvPicPr>
            <a:picLocks noGrp="1" noChangeAspect="1"/>
          </p:cNvPicPr>
          <p:nvPr>
            <p:ph sz="half" idx="2"/>
          </p:nvPr>
        </p:nvPicPr>
        <p:blipFill>
          <a:blip r:embed="rId2" cstate="print"/>
          <a:srcRect/>
          <a:stretch>
            <a:fillRect/>
          </a:stretch>
        </p:blipFill>
        <p:spPr>
          <a:xfrm>
            <a:off x="4495800" y="1277938"/>
            <a:ext cx="4479925" cy="5580062"/>
          </a:xfrm>
        </p:spPr>
      </p:pic>
      <p:sp>
        <p:nvSpPr>
          <p:cNvPr id="6" name="Title 1"/>
          <p:cNvSpPr txBox="1">
            <a:spLocks/>
          </p:cNvSpPr>
          <p:nvPr/>
        </p:nvSpPr>
        <p:spPr>
          <a:xfrm>
            <a:off x="457200" y="457200"/>
            <a:ext cx="8153400" cy="7620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FF0000"/>
                </a:solidFill>
                <a:effectLst/>
                <a:uLnTx/>
                <a:uFillTx/>
                <a:latin typeface="+mn-lt"/>
                <a:ea typeface="+mj-ea"/>
                <a:cs typeface="+mj-cs"/>
              </a:rPr>
              <a:t>c. Identify John D. Rockefeller and the Standard Oil</a:t>
            </a:r>
            <a:r>
              <a:rPr kumimoji="0" lang="en-US" sz="2600" b="0" i="0" u="none" strike="noStrike" kern="1200" cap="none" spc="0" normalizeH="0" noProof="0" dirty="0" smtClean="0">
                <a:ln>
                  <a:noFill/>
                </a:ln>
                <a:solidFill>
                  <a:srgbClr val="FF0000"/>
                </a:solidFill>
                <a:effectLst/>
                <a:uLnTx/>
                <a:uFillTx/>
                <a:latin typeface="+mn-lt"/>
                <a:ea typeface="+mj-ea"/>
                <a:cs typeface="+mj-cs"/>
              </a:rPr>
              <a:t> Company and th</a:t>
            </a:r>
            <a:r>
              <a:rPr lang="en-US" sz="2600" noProof="0" dirty="0" smtClean="0">
                <a:solidFill>
                  <a:srgbClr val="FF0000"/>
                </a:solidFill>
                <a:ea typeface="+mj-ea"/>
                <a:cs typeface="+mj-cs"/>
              </a:rPr>
              <a:t>e rise of trusts and monopolies</a:t>
            </a:r>
            <a:endParaRPr kumimoji="0" lang="en-US" sz="2600" b="0" i="0" u="none" strike="noStrike" kern="1200" cap="none" spc="0" normalizeH="0" baseline="0" noProof="0" dirty="0">
              <a:ln>
                <a:noFill/>
              </a:ln>
              <a:solidFill>
                <a:srgbClr val="FF0000"/>
              </a:solidFill>
              <a:effectLst/>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type="body" sz="half" idx="1"/>
          </p:nvPr>
        </p:nvSpPr>
        <p:spPr>
          <a:xfrm>
            <a:off x="228600" y="1600200"/>
            <a:ext cx="4267200" cy="4724400"/>
          </a:xfrm>
        </p:spPr>
        <p:txBody>
          <a:bodyPr>
            <a:noAutofit/>
          </a:bodyPr>
          <a:lstStyle/>
          <a:p>
            <a:pPr eaLnBrk="1" hangingPunct="1">
              <a:lnSpc>
                <a:spcPct val="80000"/>
              </a:lnSpc>
            </a:pPr>
            <a:r>
              <a:rPr lang="en-US" sz="2200" dirty="0" smtClean="0"/>
              <a:t>The effects of technological advances made after Reconstruction forever changed how people lived. </a:t>
            </a:r>
          </a:p>
          <a:p>
            <a:pPr eaLnBrk="1" hangingPunct="1">
              <a:lnSpc>
                <a:spcPct val="80000"/>
              </a:lnSpc>
            </a:pPr>
            <a:r>
              <a:rPr lang="en-US" sz="2200" dirty="0" smtClean="0"/>
              <a:t>The most famous inventor of the period is </a:t>
            </a:r>
            <a:r>
              <a:rPr lang="en-US" sz="2200" b="1" dirty="0" smtClean="0"/>
              <a:t>Thomas Edison</a:t>
            </a:r>
            <a:r>
              <a:rPr lang="en-US" sz="2200" dirty="0" smtClean="0"/>
              <a:t>. </a:t>
            </a:r>
          </a:p>
          <a:p>
            <a:pPr eaLnBrk="1" hangingPunct="1">
              <a:lnSpc>
                <a:spcPct val="80000"/>
              </a:lnSpc>
            </a:pPr>
            <a:r>
              <a:rPr lang="en-US" sz="2200" dirty="0" smtClean="0"/>
              <a:t>He invented the </a:t>
            </a:r>
            <a:r>
              <a:rPr lang="en-US" sz="2200" b="1" dirty="0" smtClean="0"/>
              <a:t>electric </a:t>
            </a:r>
            <a:r>
              <a:rPr lang="en-US" sz="2200" b="1" dirty="0" err="1" smtClean="0"/>
              <a:t>lightbulb</a:t>
            </a:r>
            <a:r>
              <a:rPr lang="en-US" sz="2200" dirty="0" smtClean="0"/>
              <a:t>, the </a:t>
            </a:r>
            <a:r>
              <a:rPr lang="en-US" sz="2200" b="1" dirty="0" smtClean="0"/>
              <a:t>phonograph</a:t>
            </a:r>
            <a:r>
              <a:rPr lang="en-US" sz="2200" dirty="0" smtClean="0"/>
              <a:t>, </a:t>
            </a:r>
            <a:r>
              <a:rPr lang="en-US" sz="2200" b="1" dirty="0" smtClean="0"/>
              <a:t>motion pictures</a:t>
            </a:r>
            <a:r>
              <a:rPr lang="en-US" sz="2200" dirty="0" smtClean="0"/>
              <a:t>, a system for distributing electrical power, &amp; many other technologies powered by electricity. </a:t>
            </a:r>
          </a:p>
          <a:p>
            <a:pPr eaLnBrk="1" hangingPunct="1">
              <a:lnSpc>
                <a:spcPct val="80000"/>
              </a:lnSpc>
            </a:pPr>
            <a:r>
              <a:rPr lang="en-US" sz="2200" dirty="0" smtClean="0"/>
              <a:t>Edison also established the concept of industrial research, &amp; he founded a research laboratory staffed by engineers &amp; technicians in New Jersey.</a:t>
            </a:r>
          </a:p>
        </p:txBody>
      </p:sp>
      <p:pic>
        <p:nvPicPr>
          <p:cNvPr id="10244" name="Content Placeholder 6" descr="thomas_edison.jpg"/>
          <p:cNvPicPr>
            <a:picLocks noGrp="1" noChangeAspect="1"/>
          </p:cNvPicPr>
          <p:nvPr>
            <p:ph sz="half" idx="2"/>
          </p:nvPr>
        </p:nvPicPr>
        <p:blipFill>
          <a:blip r:embed="rId2" cstate="print"/>
          <a:srcRect/>
          <a:stretch>
            <a:fillRect/>
          </a:stretch>
        </p:blipFill>
        <p:spPr>
          <a:xfrm>
            <a:off x="4572000" y="1219200"/>
            <a:ext cx="4022725" cy="5551488"/>
          </a:xfrm>
        </p:spPr>
      </p:pic>
      <p:sp>
        <p:nvSpPr>
          <p:cNvPr id="6" name="Title 1"/>
          <p:cNvSpPr txBox="1">
            <a:spLocks/>
          </p:cNvSpPr>
          <p:nvPr/>
        </p:nvSpPr>
        <p:spPr>
          <a:xfrm>
            <a:off x="457200" y="228600"/>
            <a:ext cx="8153400" cy="7620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FF0000"/>
                </a:solidFill>
                <a:effectLst/>
                <a:uLnTx/>
                <a:uFillTx/>
                <a:latin typeface="+mn-lt"/>
                <a:ea typeface="+mj-ea"/>
                <a:cs typeface="+mj-cs"/>
              </a:rPr>
              <a:t>d. Describe the inventions of Thomas Edison; include</a:t>
            </a:r>
            <a:r>
              <a:rPr kumimoji="0" lang="en-US" sz="2600" b="0" i="0" u="none" strike="noStrike" kern="1200" cap="none" spc="0" normalizeH="0" noProof="0" dirty="0" smtClean="0">
                <a:ln>
                  <a:noFill/>
                </a:ln>
                <a:solidFill>
                  <a:srgbClr val="FF0000"/>
                </a:solidFill>
                <a:effectLst/>
                <a:uLnTx/>
                <a:uFillTx/>
                <a:latin typeface="+mn-lt"/>
                <a:ea typeface="+mj-ea"/>
                <a:cs typeface="+mj-cs"/>
              </a:rPr>
              <a:t> the electric light bulb, motion pictures, and the phonograph, and their impact on American life.</a:t>
            </a:r>
            <a:endParaRPr kumimoji="0" lang="en-US" sz="2600" b="0" i="0" u="none" strike="noStrike" kern="1200" cap="none" spc="0" normalizeH="0" baseline="0" noProof="0" dirty="0">
              <a:ln>
                <a:noFill/>
              </a:ln>
              <a:solidFill>
                <a:srgbClr val="FF0000"/>
              </a:solidFill>
              <a:effectLst/>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body" sz="half" idx="1"/>
          </p:nvPr>
        </p:nvSpPr>
        <p:spPr>
          <a:xfrm>
            <a:off x="457200" y="1600200"/>
            <a:ext cx="8458200" cy="4525963"/>
          </a:xfrm>
        </p:spPr>
        <p:txBody>
          <a:bodyPr>
            <a:noAutofit/>
          </a:bodyPr>
          <a:lstStyle/>
          <a:p>
            <a:pPr eaLnBrk="1" hangingPunct="1">
              <a:lnSpc>
                <a:spcPct val="90000"/>
              </a:lnSpc>
            </a:pPr>
            <a:r>
              <a:rPr lang="en-US" sz="2600" dirty="0" smtClean="0"/>
              <a:t>Edison’s technological achievements were used by other inventors, as evidenced by the development of long-distance electricity transmission, which enabled Edison’s electric light to illuminate buildings, streets, &amp; neighborhoods across the United States.</a:t>
            </a:r>
          </a:p>
          <a:p>
            <a:pPr eaLnBrk="1" hangingPunct="1">
              <a:lnSpc>
                <a:spcPct val="90000"/>
              </a:lnSpc>
            </a:pPr>
            <a:r>
              <a:rPr lang="en-US" sz="2600" dirty="0" smtClean="0"/>
              <a:t>Electricity soon replaced steam as the source of power for factories. </a:t>
            </a:r>
          </a:p>
          <a:p>
            <a:pPr eaLnBrk="1" hangingPunct="1">
              <a:lnSpc>
                <a:spcPct val="90000"/>
              </a:lnSpc>
            </a:pPr>
            <a:r>
              <a:rPr lang="en-US" sz="2600" dirty="0" smtClean="0"/>
              <a:t>It replaced horses as the means to power streetcars. </a:t>
            </a:r>
            <a:endParaRPr lang="en-US" sz="2600" dirty="0" smtClean="0"/>
          </a:p>
          <a:p>
            <a:pPr>
              <a:lnSpc>
                <a:spcPct val="90000"/>
              </a:lnSpc>
            </a:pPr>
            <a:r>
              <a:rPr lang="en-US" sz="2600" dirty="0" smtClean="0"/>
              <a:t>Of greatest impact, perhaps, was electricity’s replacing humans as the source of power for household appliances. </a:t>
            </a:r>
          </a:p>
          <a:p>
            <a:pPr>
              <a:lnSpc>
                <a:spcPct val="90000"/>
              </a:lnSpc>
            </a:pPr>
            <a:r>
              <a:rPr lang="en-US" sz="2600" dirty="0" smtClean="0"/>
              <a:t>Edison’s inventions eliminated much manual labor that had been associated with everyday household activities &amp; improved Americans’ quality of life.</a:t>
            </a:r>
          </a:p>
          <a:p>
            <a:pPr eaLnBrk="1" hangingPunct="1">
              <a:lnSpc>
                <a:spcPct val="90000"/>
              </a:lnSpc>
            </a:pPr>
            <a:endParaRPr lang="en-US" sz="2600" dirty="0" smtClean="0"/>
          </a:p>
        </p:txBody>
      </p:sp>
      <p:sp>
        <p:nvSpPr>
          <p:cNvPr id="7" name="Title 1"/>
          <p:cNvSpPr txBox="1">
            <a:spLocks/>
          </p:cNvSpPr>
          <p:nvPr/>
        </p:nvSpPr>
        <p:spPr>
          <a:xfrm>
            <a:off x="457200" y="228600"/>
            <a:ext cx="8153400" cy="7620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FF0000"/>
                </a:solidFill>
                <a:effectLst/>
                <a:uLnTx/>
                <a:uFillTx/>
                <a:latin typeface="+mn-lt"/>
                <a:ea typeface="+mj-ea"/>
                <a:cs typeface="+mj-cs"/>
              </a:rPr>
              <a:t>d. Describe the inventions of Thomas Edison; include</a:t>
            </a:r>
            <a:r>
              <a:rPr kumimoji="0" lang="en-US" sz="2600" b="0" i="0" u="none" strike="noStrike" kern="1200" cap="none" spc="0" normalizeH="0" noProof="0" dirty="0" smtClean="0">
                <a:ln>
                  <a:noFill/>
                </a:ln>
                <a:solidFill>
                  <a:srgbClr val="FF0000"/>
                </a:solidFill>
                <a:effectLst/>
                <a:uLnTx/>
                <a:uFillTx/>
                <a:latin typeface="+mn-lt"/>
                <a:ea typeface="+mj-ea"/>
                <a:cs typeface="+mj-cs"/>
              </a:rPr>
              <a:t> the electric light bulb, motion pictures, and the phonograph, and their impact on American life.</a:t>
            </a:r>
            <a:endParaRPr kumimoji="0" lang="en-US" sz="2600" b="0" i="0" u="none" strike="noStrike" kern="1200" cap="none" spc="0" normalizeH="0" baseline="0" noProof="0" dirty="0">
              <a:ln>
                <a:noFill/>
              </a:ln>
              <a:solidFill>
                <a:srgbClr val="FF0000"/>
              </a:solidFill>
              <a:effectLst/>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153400" cy="990600"/>
          </a:xfrm>
        </p:spPr>
        <p:txBody>
          <a:bodyPr>
            <a:noAutofit/>
          </a:bodyPr>
          <a:lstStyle/>
          <a:p>
            <a:r>
              <a:rPr lang="en-US" sz="2400" dirty="0" smtClean="0">
                <a:solidFill>
                  <a:srgbClr val="FF0000"/>
                </a:solidFill>
                <a:latin typeface="+mn-lt"/>
              </a:rPr>
              <a:t>a. Describe Ellis Island, the change in immigrants’ origins to </a:t>
            </a:r>
            <a:br>
              <a:rPr lang="en-US" sz="2400" dirty="0" smtClean="0">
                <a:solidFill>
                  <a:srgbClr val="FF0000"/>
                </a:solidFill>
                <a:latin typeface="+mn-lt"/>
              </a:rPr>
            </a:br>
            <a:r>
              <a:rPr lang="en-US" sz="2400" dirty="0" smtClean="0">
                <a:solidFill>
                  <a:srgbClr val="FF0000"/>
                </a:solidFill>
                <a:latin typeface="+mn-lt"/>
              </a:rPr>
              <a:t>    southern and eastern Europe and the impact of this change on </a:t>
            </a:r>
            <a:br>
              <a:rPr lang="en-US" sz="2400" dirty="0" smtClean="0">
                <a:solidFill>
                  <a:srgbClr val="FF0000"/>
                </a:solidFill>
                <a:latin typeface="+mn-lt"/>
              </a:rPr>
            </a:br>
            <a:r>
              <a:rPr lang="en-US" sz="2400" dirty="0" smtClean="0">
                <a:solidFill>
                  <a:srgbClr val="FF0000"/>
                </a:solidFill>
                <a:latin typeface="+mn-lt"/>
              </a:rPr>
              <a:t>    urban America. </a:t>
            </a:r>
            <a:endParaRPr lang="en-US" sz="2400" dirty="0">
              <a:solidFill>
                <a:srgbClr val="FF0000"/>
              </a:solidFill>
              <a:latin typeface="+mn-lt"/>
            </a:endParaRPr>
          </a:p>
        </p:txBody>
      </p:sp>
      <p:sp>
        <p:nvSpPr>
          <p:cNvPr id="3" name="Content Placeholder 2"/>
          <p:cNvSpPr>
            <a:spLocks noGrp="1"/>
          </p:cNvSpPr>
          <p:nvPr>
            <p:ph sz="quarter" idx="1"/>
          </p:nvPr>
        </p:nvSpPr>
        <p:spPr>
          <a:xfrm>
            <a:off x="304800" y="2362200"/>
            <a:ext cx="8610600" cy="4495800"/>
          </a:xfrm>
        </p:spPr>
        <p:txBody>
          <a:bodyPr/>
          <a:lstStyle/>
          <a:p>
            <a:r>
              <a:rPr lang="en-US" u="sng" dirty="0" smtClean="0"/>
              <a:t>New Immigrants</a:t>
            </a:r>
            <a:r>
              <a:rPr lang="en-US" dirty="0" smtClean="0"/>
              <a:t> – from Southern &amp; Eastern Europe</a:t>
            </a:r>
          </a:p>
          <a:p>
            <a:pPr lvl="1"/>
            <a:r>
              <a:rPr lang="en-US" dirty="0" smtClean="0"/>
              <a:t>Came mostly for political &amp; economic </a:t>
            </a:r>
            <a:r>
              <a:rPr lang="en-US" dirty="0" err="1" smtClean="0"/>
              <a:t>reasongs</a:t>
            </a:r>
            <a:endParaRPr lang="en-US" dirty="0" smtClean="0"/>
          </a:p>
          <a:p>
            <a:pPr lvl="1"/>
            <a:r>
              <a:rPr lang="en-US" dirty="0" smtClean="0"/>
              <a:t>Entered through Ellis Island</a:t>
            </a:r>
          </a:p>
          <a:p>
            <a:r>
              <a:rPr lang="en-US" u="sng" dirty="0" smtClean="0"/>
              <a:t>Ellis Island</a:t>
            </a:r>
            <a:r>
              <a:rPr lang="en-US" dirty="0" smtClean="0"/>
              <a:t> – place of inspection &amp; processing of immigrants in NYC</a:t>
            </a:r>
          </a:p>
          <a:p>
            <a:r>
              <a:rPr lang="en-US" dirty="0" smtClean="0"/>
              <a:t>These immigrants settled mostly in cities in the NE</a:t>
            </a:r>
          </a:p>
          <a:p>
            <a:pPr lvl="1"/>
            <a:r>
              <a:rPr lang="en-US" dirty="0" smtClean="0"/>
              <a:t>Not welcomed, low paying jobs</a:t>
            </a:r>
          </a:p>
          <a:p>
            <a:r>
              <a:rPr lang="en-US" dirty="0" smtClean="0"/>
              <a:t>Impact on urban areas (problems)</a:t>
            </a:r>
          </a:p>
          <a:p>
            <a:pPr lvl="1"/>
            <a:r>
              <a:rPr lang="en-US" dirty="0" smtClean="0"/>
              <a:t>Housing, transportation, water, sanitation, fire, crime</a:t>
            </a:r>
            <a:endParaRPr lang="en-US" dirty="0"/>
          </a:p>
        </p:txBody>
      </p:sp>
      <p:sp>
        <p:nvSpPr>
          <p:cNvPr id="4" name="Title 1"/>
          <p:cNvSpPr txBox="1">
            <a:spLocks/>
          </p:cNvSpPr>
          <p:nvPr/>
        </p:nvSpPr>
        <p:spPr>
          <a:xfrm>
            <a:off x="612648" y="228600"/>
            <a:ext cx="8153400" cy="9906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mj-lt"/>
                <a:ea typeface="+mj-ea"/>
                <a:cs typeface="+mj-cs"/>
              </a:rPr>
              <a:t>SSUSH12 – The student will analyze important consequences of American industrial growth.</a:t>
            </a:r>
            <a:endParaRPr kumimoji="0" lang="en-US" sz="32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500"/>
                                        <p:tgtEl>
                                          <p:spTgt spid="3">
                                            <p:txEl>
                                              <p:pRg st="0" end="0"/>
                                            </p:txEl>
                                          </p:spTgt>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4)">
                                      <p:cBhvr>
                                        <p:cTn id="15" dur="500"/>
                                        <p:tgtEl>
                                          <p:spTgt spid="3">
                                            <p:txEl>
                                              <p:pRg st="1" end="1"/>
                                            </p:txEl>
                                          </p:spTgt>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4)">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4)">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4)">
                                      <p:cBhvr>
                                        <p:cTn id="28" dur="500"/>
                                        <p:tgtEl>
                                          <p:spTgt spid="3">
                                            <p:txEl>
                                              <p:pRg st="4" end="4"/>
                                            </p:txEl>
                                          </p:spTgt>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4)">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heel(4)">
                                      <p:cBhvr>
                                        <p:cTn id="36" dur="500"/>
                                        <p:tgtEl>
                                          <p:spTgt spid="3">
                                            <p:txEl>
                                              <p:pRg st="6" end="6"/>
                                            </p:txEl>
                                          </p:spTgt>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heel(4)">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style.rotation</p:attrName>
                                        </p:attrNameLst>
                                      </p:cBhvr>
                                      <p:tavLst>
                                        <p:tav tm="0">
                                          <p:val>
                                            <p:fltVal val="720"/>
                                          </p:val>
                                        </p:tav>
                                        <p:tav tm="100000">
                                          <p:val>
                                            <p:fltVal val="0"/>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573</TotalTime>
  <Words>2340</Words>
  <Application>Microsoft Office PowerPoint</Application>
  <PresentationFormat>On-screen Show (4:3)</PresentationFormat>
  <Paragraphs>180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Median</vt:lpstr>
      <vt:lpstr>Unit 5 (Standards 11-14)</vt:lpstr>
      <vt:lpstr>a. Explain the impact of the railroads on other industries, such as steel, and on the organization of big business.</vt:lpstr>
      <vt:lpstr>Slide 3</vt:lpstr>
      <vt:lpstr>Slide 4</vt:lpstr>
      <vt:lpstr>Slide 5</vt:lpstr>
      <vt:lpstr>Slide 6</vt:lpstr>
      <vt:lpstr>Slide 7</vt:lpstr>
      <vt:lpstr>Slide 8</vt:lpstr>
      <vt:lpstr>a. Describe Ellis Island, the change in immigrants’ origins to      southern and eastern Europe and the impact of this change on      urban America. </vt:lpstr>
      <vt:lpstr>Slide 10</vt:lpstr>
      <vt:lpstr>Slide 11</vt:lpstr>
      <vt:lpstr>Slide 12</vt:lpstr>
      <vt:lpstr>Slide 13</vt:lpstr>
      <vt:lpstr>b. Identify the American Federation of Labor and Samuel      Gompers.</vt:lpstr>
      <vt:lpstr>c. Describe the growth of the western population and its impact on Native Americans with reference to Sitting Bull and Wounded Knee </vt:lpstr>
      <vt:lpstr>Joining of the Transcontinental RR            (May 10, 1869)</vt:lpstr>
      <vt:lpstr>Slide 17</vt:lpstr>
      <vt:lpstr>Slide 18</vt:lpstr>
      <vt:lpstr>Slide 19</vt:lpstr>
      <vt:lpstr>Slide 20</vt:lpstr>
      <vt:lpstr>Natives Relationship with the U.S.</vt:lpstr>
      <vt:lpstr>Chief Big Foot’s Body Wounded Knee, SD, 1890 </vt:lpstr>
      <vt:lpstr>d. Describe the 1894 Pullman strike as an example of      industrial unrest.</vt:lpstr>
      <vt:lpstr>SSUSH13 – The student will identify major efforts to reform American society &amp; politics in the Progressive Era.</vt:lpstr>
      <vt:lpstr>b. Identify Jane Addams and Hull House and describe the      role of women in reform movements.</vt:lpstr>
      <vt:lpstr>c. Describe the rise of Jim Crow, Plessy v. Ferguson, and     the emergence of the NAACP.</vt:lpstr>
      <vt:lpstr>e. Describe the significance of progressive reforms such as the initiative, recall, and referendum; direct election of senators; reform of labor laws; and efforts to improve living conditions for the poor in cities.</vt:lpstr>
      <vt:lpstr>Tenement Slum Living</vt:lpstr>
      <vt:lpstr>Slide 29</vt:lpstr>
      <vt:lpstr>Slide 30</vt:lpstr>
      <vt:lpstr>Slide 31</vt:lpstr>
      <vt:lpstr>Child Labor </vt:lpstr>
      <vt:lpstr>Slide 33</vt:lpstr>
      <vt:lpstr>TRIANGLE  SHIRTWAIST FACTORY  FIRE   NYC   1911 </vt:lpstr>
      <vt:lpstr>Typical NYC Sweatshop, 1910 </vt:lpstr>
      <vt:lpstr>Inside the Building After the Fire</vt:lpstr>
      <vt:lpstr>Dead Bodies on the Sidewalk</vt:lpstr>
      <vt:lpstr>Scene at the Morgue (145 Dead)</vt:lpstr>
      <vt:lpstr>Slide 39</vt:lpstr>
      <vt:lpstr>SSUSH14 – The student will explain America’s evolving relationship with the world at the turn of the twentieth century.</vt:lpstr>
      <vt:lpstr>b. Describe the Spanish-American War, the war in the Philippines, and the debate over American expansionism.</vt:lpstr>
      <vt:lpstr>Slide 42</vt:lpstr>
      <vt:lpstr> </vt:lpstr>
      <vt:lpstr>b. Describe the Spanish-American War, the war in the Philippines, and the debate over American expansionism.</vt:lpstr>
      <vt:lpstr>c. Explain U.S. involvement in Latin America, as reflected by the Roosevelt Corollary to the Monroe Doctrine and the creation of the Panama Canal</vt:lpstr>
      <vt:lpstr>Slide 46</vt:lpstr>
      <vt:lpstr>Slide 47</vt:lpstr>
      <vt:lpstr>Slide 48</vt:lpstr>
      <vt:lpstr>Slide 49</vt:lpstr>
      <vt:lpstr>c. Explain U.S. involvement in Latin America, as reflected by the Roosevelt Corollary to the Monroe Doctrine and the creation of the Panama Canal</vt:lpstr>
    </vt:vector>
  </TitlesOfParts>
  <Company>CCPS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(Standards 12-14)</dc:title>
  <dc:creator>jcarter</dc:creator>
  <cp:lastModifiedBy>jcarter</cp:lastModifiedBy>
  <cp:revision>8</cp:revision>
  <dcterms:created xsi:type="dcterms:W3CDTF">2011-03-24T17:15:05Z</dcterms:created>
  <dcterms:modified xsi:type="dcterms:W3CDTF">2011-11-10T15:36:47Z</dcterms:modified>
</cp:coreProperties>
</file>